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49"/>
  </p:notesMasterIdLst>
  <p:sldIdLst>
    <p:sldId id="285" r:id="rId3"/>
    <p:sldId id="263" r:id="rId4"/>
    <p:sldId id="264" r:id="rId5"/>
    <p:sldId id="262" r:id="rId6"/>
    <p:sldId id="268" r:id="rId7"/>
    <p:sldId id="290" r:id="rId8"/>
    <p:sldId id="333" r:id="rId9"/>
    <p:sldId id="282" r:id="rId10"/>
    <p:sldId id="265" r:id="rId11"/>
    <p:sldId id="266" r:id="rId12"/>
    <p:sldId id="323" r:id="rId13"/>
    <p:sldId id="312" r:id="rId14"/>
    <p:sldId id="315" r:id="rId15"/>
    <p:sldId id="336" r:id="rId16"/>
    <p:sldId id="267" r:id="rId17"/>
    <p:sldId id="269" r:id="rId18"/>
    <p:sldId id="317" r:id="rId19"/>
    <p:sldId id="316" r:id="rId20"/>
    <p:sldId id="320" r:id="rId21"/>
    <p:sldId id="330" r:id="rId22"/>
    <p:sldId id="321" r:id="rId23"/>
    <p:sldId id="331" r:id="rId24"/>
    <p:sldId id="322" r:id="rId25"/>
    <p:sldId id="332" r:id="rId26"/>
    <p:sldId id="324" r:id="rId27"/>
    <p:sldId id="275" r:id="rId28"/>
    <p:sldId id="293" r:id="rId29"/>
    <p:sldId id="292" r:id="rId30"/>
    <p:sldId id="294" r:id="rId31"/>
    <p:sldId id="277" r:id="rId32"/>
    <p:sldId id="295" r:id="rId33"/>
    <p:sldId id="279" r:id="rId34"/>
    <p:sldId id="337" r:id="rId35"/>
    <p:sldId id="283" r:id="rId36"/>
    <p:sldId id="305" r:id="rId37"/>
    <p:sldId id="304" r:id="rId38"/>
    <p:sldId id="306" r:id="rId39"/>
    <p:sldId id="307" r:id="rId40"/>
    <p:sldId id="308" r:id="rId41"/>
    <p:sldId id="325" r:id="rId42"/>
    <p:sldId id="335" r:id="rId43"/>
    <p:sldId id="326" r:id="rId44"/>
    <p:sldId id="278" r:id="rId45"/>
    <p:sldId id="288" r:id="rId46"/>
    <p:sldId id="329" r:id="rId47"/>
    <p:sldId id="328"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699"/>
    <a:srgbClr val="31535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58" autoAdjust="0"/>
    <p:restoredTop sz="53762" autoAdjust="0"/>
  </p:normalViewPr>
  <p:slideViewPr>
    <p:cSldViewPr snapToGrid="0" showGuides="1">
      <p:cViewPr varScale="1">
        <p:scale>
          <a:sx n="85" d="100"/>
          <a:sy n="85" d="100"/>
        </p:scale>
        <p:origin x="28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s>
</file>

<file path=ppt/media/hdphoto1.wdp>
</file>

<file path=ppt/media/hdphoto2.wdp>
</file>

<file path=ppt/media/hdphoto3.wdp>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20.png>
</file>

<file path=ppt/media/image21.png>
</file>

<file path=ppt/media/image22.jpg>
</file>

<file path=ppt/media/image23.png>
</file>

<file path=ppt/media/image24.png>
</file>

<file path=ppt/media/image25.png>
</file>

<file path=ppt/media/image26.gi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jpg>
</file>

<file path=ppt/media/image5.jpeg>
</file>

<file path=ppt/media/image6.pn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C30ED6-CDAE-4562-A694-0471568CB9FA}" type="datetimeFigureOut">
              <a:rPr lang="en-US" smtClean="0"/>
              <a:t>11/28/2023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E635D5-1271-497A-877A-FAE0CDE0B407}" type="slidenum">
              <a:rPr lang="en-US" smtClean="0"/>
              <a:t>‹#›</a:t>
            </a:fld>
            <a:endParaRPr lang="en-US"/>
          </a:p>
        </p:txBody>
      </p:sp>
    </p:spTree>
    <p:extLst>
      <p:ext uri="{BB962C8B-B14F-4D97-AF65-F5344CB8AC3E}">
        <p14:creationId xmlns:p14="http://schemas.microsoft.com/office/powerpoint/2010/main" val="3915267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effectLst/>
                <a:latin typeface="Söhne"/>
              </a:rPr>
              <a:t>Advantages:</a:t>
            </a:r>
            <a:endParaRPr lang="en-US" b="0" i="0" dirty="0">
              <a:effectLst/>
              <a:latin typeface="Söhne"/>
            </a:endParaRPr>
          </a:p>
          <a:p>
            <a:pPr algn="l">
              <a:buFont typeface="+mj-lt"/>
              <a:buAutoNum type="arabicPeriod"/>
            </a:pPr>
            <a:r>
              <a:rPr lang="en-US" b="1" i="0" dirty="0">
                <a:effectLst/>
                <a:latin typeface="Söhne"/>
              </a:rPr>
              <a:t>High Torque and Precision:</a:t>
            </a:r>
            <a:r>
              <a:rPr lang="en-US" b="0" i="0" dirty="0">
                <a:effectLst/>
                <a:latin typeface="Söhne"/>
              </a:rPr>
              <a:t> Worm gears provide high torque, allowing robotic grippers to exert strong forces when needed. This high torque capability enhances the precision and reliability of gripping actions.</a:t>
            </a:r>
          </a:p>
          <a:p>
            <a:pPr algn="l">
              <a:buFont typeface="+mj-lt"/>
              <a:buAutoNum type="arabicPeriod"/>
            </a:pPr>
            <a:r>
              <a:rPr lang="en-US" b="1" i="0" dirty="0">
                <a:effectLst/>
                <a:latin typeface="Söhne"/>
              </a:rPr>
              <a:t>Self-Locking Feature:</a:t>
            </a:r>
            <a:r>
              <a:rPr lang="en-US" b="0" i="0" dirty="0">
                <a:effectLst/>
                <a:latin typeface="Söhne"/>
              </a:rPr>
              <a:t> Worm gears have a self-locking characteristic, meaning that the gripper can maintain a stable position without the need for additional braking mechanisms. This feature is advantageous in applications where the gripper must hold a position without continuous power input.</a:t>
            </a:r>
          </a:p>
          <a:p>
            <a:pPr algn="l">
              <a:buFont typeface="+mj-lt"/>
              <a:buAutoNum type="arabicPeriod"/>
            </a:pPr>
            <a:r>
              <a:rPr lang="en-US" b="1" i="0" dirty="0">
                <a:effectLst/>
                <a:latin typeface="Söhne"/>
              </a:rPr>
              <a:t>Compact Design:</a:t>
            </a:r>
            <a:r>
              <a:rPr lang="en-US" b="0" i="0" dirty="0">
                <a:effectLst/>
                <a:latin typeface="Söhne"/>
              </a:rPr>
              <a:t> Worm gears are known for their compact design, making them suitable for applications where space is limited. Robotic grippers with worm gears can be designed to fit into tight spaces without compromising functionality.</a:t>
            </a:r>
          </a:p>
          <a:p>
            <a:pPr algn="l">
              <a:buFont typeface="+mj-lt"/>
              <a:buAutoNum type="arabicPeriod"/>
            </a:pPr>
            <a:r>
              <a:rPr lang="en-US" b="1" i="0" dirty="0">
                <a:effectLst/>
                <a:latin typeface="Söhne"/>
              </a:rPr>
              <a:t>Reduced Backlash:</a:t>
            </a:r>
            <a:r>
              <a:rPr lang="en-US" b="0" i="0" dirty="0">
                <a:effectLst/>
                <a:latin typeface="Söhne"/>
              </a:rPr>
              <a:t> Worm gears can exhibit lower backlash compared to some other gear types. This reduced backlash contributes to improved accuracy in the gripping and positioning tasks of the robotic system.</a:t>
            </a:r>
          </a:p>
          <a:p>
            <a:pPr algn="l">
              <a:buFont typeface="+mj-lt"/>
              <a:buAutoNum type="arabicPeriod"/>
            </a:pPr>
            <a:r>
              <a:rPr lang="en-US" b="1" i="0" dirty="0">
                <a:effectLst/>
                <a:latin typeface="Söhne"/>
              </a:rPr>
              <a:t>High Efficiency:</a:t>
            </a:r>
            <a:r>
              <a:rPr lang="en-US" b="0" i="0" dirty="0">
                <a:effectLst/>
                <a:latin typeface="Söhne"/>
              </a:rPr>
              <a:t> Worm gears can achieve high efficiency in power transmission, leading to less energy consumption and minimizing heat generation during operation. This is particularly advantageous for robotic systems aiming for energy efficiency.</a:t>
            </a:r>
          </a:p>
          <a:p>
            <a:pPr algn="l"/>
            <a:r>
              <a:rPr lang="en-US" b="1" i="0" dirty="0">
                <a:effectLst/>
                <a:latin typeface="Söhne"/>
              </a:rPr>
              <a:t>Disadvantages:</a:t>
            </a:r>
            <a:endParaRPr lang="en-US" b="0" i="0" dirty="0">
              <a:effectLst/>
              <a:latin typeface="Söhne"/>
            </a:endParaRPr>
          </a:p>
          <a:p>
            <a:pPr algn="l">
              <a:buFont typeface="+mj-lt"/>
              <a:buAutoNum type="arabicPeriod"/>
            </a:pPr>
            <a:r>
              <a:rPr lang="en-US" b="1" i="0" dirty="0">
                <a:effectLst/>
                <a:latin typeface="Söhne"/>
              </a:rPr>
              <a:t>Limited Speed:</a:t>
            </a:r>
            <a:r>
              <a:rPr lang="en-US" b="0" i="0" dirty="0">
                <a:effectLst/>
                <a:latin typeface="Söhne"/>
              </a:rPr>
              <a:t> Worm gears are generally not designed for high-speed applications. The nature of the gear mechanism can result in slower rotational speeds compared to other gear types, which may be a limitation in applications requiring rapid movements.</a:t>
            </a:r>
          </a:p>
          <a:p>
            <a:pPr algn="l">
              <a:buFont typeface="+mj-lt"/>
              <a:buAutoNum type="arabicPeriod"/>
            </a:pPr>
            <a:r>
              <a:rPr lang="en-US" b="1" i="0" dirty="0">
                <a:effectLst/>
                <a:latin typeface="Söhne"/>
              </a:rPr>
              <a:t>Efficiency Variability:</a:t>
            </a:r>
            <a:r>
              <a:rPr lang="en-US" b="0" i="0" dirty="0">
                <a:effectLst/>
                <a:latin typeface="Söhne"/>
              </a:rPr>
              <a:t> While worm gears can be highly efficient in specific operating conditions, their efficiency may vary based on factors such as the lead angle and gear ratio. This variability can be a consideration in applications where consistent efficiency is critical.</a:t>
            </a:r>
          </a:p>
          <a:p>
            <a:pPr algn="l">
              <a:buFont typeface="+mj-lt"/>
              <a:buAutoNum type="arabicPeriod"/>
            </a:pPr>
            <a:r>
              <a:rPr lang="en-US" b="1" i="0" dirty="0">
                <a:effectLst/>
                <a:latin typeface="Söhne"/>
              </a:rPr>
              <a:t>Back-Driving Difficulty:</a:t>
            </a:r>
            <a:r>
              <a:rPr lang="en-US" b="0" i="0" dirty="0">
                <a:effectLst/>
                <a:latin typeface="Söhne"/>
              </a:rPr>
              <a:t> The self-locking feature of worm gears, while advantageous for stability, can make it challenging to back-drive the system. In some applications, the inability to easily move the gripper manually may be a drawback.</a:t>
            </a:r>
          </a:p>
          <a:p>
            <a:pPr algn="l">
              <a:buFont typeface="+mj-lt"/>
              <a:buAutoNum type="arabicPeriod"/>
            </a:pPr>
            <a:r>
              <a:rPr lang="en-US" b="1" i="0" dirty="0">
                <a:effectLst/>
                <a:latin typeface="Söhne"/>
              </a:rPr>
              <a:t>Higher Friction:</a:t>
            </a:r>
            <a:r>
              <a:rPr lang="en-US" b="0" i="0" dirty="0">
                <a:effectLst/>
                <a:latin typeface="Söhne"/>
              </a:rPr>
              <a:t> Worm gears can exhibit higher friction compared to certain other gear types. This increased friction may result in more wear and tear over time, impacting the overall lifespan of the gripper.</a:t>
            </a:r>
          </a:p>
          <a:p>
            <a:br>
              <a:rPr lang="en-US" dirty="0"/>
            </a:br>
            <a:endParaRPr lang="en-US" dirty="0"/>
          </a:p>
        </p:txBody>
      </p:sp>
      <p:sp>
        <p:nvSpPr>
          <p:cNvPr id="4" name="Slide Number Placeholder 3"/>
          <p:cNvSpPr>
            <a:spLocks noGrp="1"/>
          </p:cNvSpPr>
          <p:nvPr>
            <p:ph type="sldNum" sz="quarter" idx="5"/>
          </p:nvPr>
        </p:nvSpPr>
        <p:spPr/>
        <p:txBody>
          <a:bodyPr/>
          <a:lstStyle/>
          <a:p>
            <a:fld id="{3CE635D5-1271-497A-877A-FAE0CDE0B407}" type="slidenum">
              <a:rPr lang="en-US" smtClean="0"/>
              <a:t>34</a:t>
            </a:fld>
            <a:endParaRPr lang="en-US"/>
          </a:p>
        </p:txBody>
      </p:sp>
    </p:spTree>
    <p:extLst>
      <p:ext uri="{BB962C8B-B14F-4D97-AF65-F5344CB8AC3E}">
        <p14:creationId xmlns:p14="http://schemas.microsoft.com/office/powerpoint/2010/main" val="3944870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effectLst/>
                <a:latin typeface="Söhne"/>
              </a:rPr>
              <a:t>Advantages:</a:t>
            </a:r>
            <a:endParaRPr lang="en-US" b="0" i="0" dirty="0">
              <a:effectLst/>
              <a:latin typeface="Söhne"/>
            </a:endParaRPr>
          </a:p>
          <a:p>
            <a:pPr algn="l">
              <a:buFont typeface="+mj-lt"/>
              <a:buAutoNum type="arabicPeriod"/>
            </a:pPr>
            <a:r>
              <a:rPr lang="en-US" b="1" i="0" dirty="0">
                <a:effectLst/>
                <a:latin typeface="Söhne"/>
              </a:rPr>
              <a:t>High Torque and Precision:</a:t>
            </a:r>
            <a:r>
              <a:rPr lang="en-US" b="0" i="0" dirty="0">
                <a:effectLst/>
                <a:latin typeface="Söhne"/>
              </a:rPr>
              <a:t> Worm gears provide high torque, allowing robotic grippers to exert strong forces when needed. This high torque capability enhances the precision and reliability of gripping actions.</a:t>
            </a:r>
          </a:p>
          <a:p>
            <a:pPr algn="l">
              <a:buFont typeface="+mj-lt"/>
              <a:buAutoNum type="arabicPeriod"/>
            </a:pPr>
            <a:r>
              <a:rPr lang="en-US" b="1" i="0" dirty="0">
                <a:effectLst/>
                <a:latin typeface="Söhne"/>
              </a:rPr>
              <a:t>Self-Locking Feature:</a:t>
            </a:r>
            <a:r>
              <a:rPr lang="en-US" b="0" i="0" dirty="0">
                <a:effectLst/>
                <a:latin typeface="Söhne"/>
              </a:rPr>
              <a:t> Worm gears have a self-locking characteristic, meaning that the gripper can maintain a stable position without the need for additional braking mechanisms. This feature is advantageous in applications where the gripper must hold a position without continuous power input.</a:t>
            </a:r>
          </a:p>
          <a:p>
            <a:pPr algn="l">
              <a:buFont typeface="+mj-lt"/>
              <a:buAutoNum type="arabicPeriod"/>
            </a:pPr>
            <a:r>
              <a:rPr lang="en-US" b="1" i="0" dirty="0">
                <a:effectLst/>
                <a:latin typeface="Söhne"/>
              </a:rPr>
              <a:t>Compact Design:</a:t>
            </a:r>
            <a:r>
              <a:rPr lang="en-US" b="0" i="0" dirty="0">
                <a:effectLst/>
                <a:latin typeface="Söhne"/>
              </a:rPr>
              <a:t> Worm gears are known for their compact design, making them suitable for applications where space is limited. Robotic grippers with worm gears can be designed to fit into tight spaces without compromising functionality.</a:t>
            </a:r>
          </a:p>
          <a:p>
            <a:pPr algn="l">
              <a:buFont typeface="+mj-lt"/>
              <a:buAutoNum type="arabicPeriod"/>
            </a:pPr>
            <a:r>
              <a:rPr lang="en-US" b="1" i="0" dirty="0">
                <a:effectLst/>
                <a:latin typeface="Söhne"/>
              </a:rPr>
              <a:t>Reduced Backlash:</a:t>
            </a:r>
            <a:r>
              <a:rPr lang="en-US" b="0" i="0" dirty="0">
                <a:effectLst/>
                <a:latin typeface="Söhne"/>
              </a:rPr>
              <a:t> Worm gears can exhibit lower backlash compared to some other gear types. This reduced backlash contributes to improved accuracy in the gripping and positioning tasks of the robotic system.</a:t>
            </a:r>
          </a:p>
          <a:p>
            <a:pPr algn="l">
              <a:buFont typeface="+mj-lt"/>
              <a:buAutoNum type="arabicPeriod"/>
            </a:pPr>
            <a:r>
              <a:rPr lang="en-US" b="1" i="0" dirty="0">
                <a:effectLst/>
                <a:latin typeface="Söhne"/>
              </a:rPr>
              <a:t>High Efficiency:</a:t>
            </a:r>
            <a:r>
              <a:rPr lang="en-US" b="0" i="0" dirty="0">
                <a:effectLst/>
                <a:latin typeface="Söhne"/>
              </a:rPr>
              <a:t> Worm gears can achieve high efficiency in power transmission, leading to less energy consumption and minimizing heat generation during operation. This is particularly advantageous for robotic systems aiming for energy efficiency.</a:t>
            </a:r>
          </a:p>
          <a:p>
            <a:pPr algn="l"/>
            <a:r>
              <a:rPr lang="en-US" b="1" i="0" dirty="0">
                <a:effectLst/>
                <a:latin typeface="Söhne"/>
              </a:rPr>
              <a:t>Disadvantages:</a:t>
            </a:r>
            <a:endParaRPr lang="en-US" b="0" i="0" dirty="0">
              <a:effectLst/>
              <a:latin typeface="Söhne"/>
            </a:endParaRPr>
          </a:p>
          <a:p>
            <a:pPr algn="l">
              <a:buFont typeface="+mj-lt"/>
              <a:buAutoNum type="arabicPeriod"/>
            </a:pPr>
            <a:r>
              <a:rPr lang="en-US" b="1" i="0" dirty="0">
                <a:effectLst/>
                <a:latin typeface="Söhne"/>
              </a:rPr>
              <a:t>Limited Speed:</a:t>
            </a:r>
            <a:r>
              <a:rPr lang="en-US" b="0" i="0" dirty="0">
                <a:effectLst/>
                <a:latin typeface="Söhne"/>
              </a:rPr>
              <a:t> Worm gears are generally not designed for high-speed applications. The nature of the gear mechanism can result in slower rotational speeds compared to other gear types, which may be a limitation in applications requiring rapid movements.</a:t>
            </a:r>
          </a:p>
          <a:p>
            <a:pPr algn="l">
              <a:buFont typeface="+mj-lt"/>
              <a:buAutoNum type="arabicPeriod"/>
            </a:pPr>
            <a:r>
              <a:rPr lang="en-US" b="1" i="0" dirty="0">
                <a:effectLst/>
                <a:latin typeface="Söhne"/>
              </a:rPr>
              <a:t>Efficiency Variability:</a:t>
            </a:r>
            <a:r>
              <a:rPr lang="en-US" b="0" i="0" dirty="0">
                <a:effectLst/>
                <a:latin typeface="Söhne"/>
              </a:rPr>
              <a:t> While worm gears can be highly efficient in specific operating conditions, their efficiency may vary based on factors such as the lead angle and gear ratio. This variability can be a consideration in applications where consistent efficiency is critical.</a:t>
            </a:r>
          </a:p>
          <a:p>
            <a:pPr algn="l">
              <a:buFont typeface="+mj-lt"/>
              <a:buAutoNum type="arabicPeriod"/>
            </a:pPr>
            <a:r>
              <a:rPr lang="en-US" b="1" i="0" dirty="0">
                <a:effectLst/>
                <a:latin typeface="Söhne"/>
              </a:rPr>
              <a:t>Back-Driving Difficulty:</a:t>
            </a:r>
            <a:r>
              <a:rPr lang="en-US" b="0" i="0" dirty="0">
                <a:effectLst/>
                <a:latin typeface="Söhne"/>
              </a:rPr>
              <a:t> The self-locking feature of worm gears, while advantageous for stability, can make it challenging to back-drive the system. In some applications, the inability to easily move the gripper manually may be a drawback.</a:t>
            </a:r>
          </a:p>
          <a:p>
            <a:pPr algn="l">
              <a:buFont typeface="+mj-lt"/>
              <a:buAutoNum type="arabicPeriod"/>
            </a:pPr>
            <a:r>
              <a:rPr lang="en-US" b="1" i="0" dirty="0">
                <a:effectLst/>
                <a:latin typeface="Söhne"/>
              </a:rPr>
              <a:t>Higher Friction:</a:t>
            </a:r>
            <a:r>
              <a:rPr lang="en-US" b="0" i="0" dirty="0">
                <a:effectLst/>
                <a:latin typeface="Söhne"/>
              </a:rPr>
              <a:t> Worm gears can exhibit higher friction compared to certain other gear types. This increased friction may result in more wear and tear over time, impacting the overall lifespan of the gripper.</a:t>
            </a:r>
          </a:p>
          <a:p>
            <a:br>
              <a:rPr lang="en-US" dirty="0"/>
            </a:br>
            <a:endParaRPr lang="en-US" dirty="0"/>
          </a:p>
        </p:txBody>
      </p:sp>
      <p:sp>
        <p:nvSpPr>
          <p:cNvPr id="4" name="Slide Number Placeholder 3"/>
          <p:cNvSpPr>
            <a:spLocks noGrp="1"/>
          </p:cNvSpPr>
          <p:nvPr>
            <p:ph type="sldNum" sz="quarter" idx="5"/>
          </p:nvPr>
        </p:nvSpPr>
        <p:spPr/>
        <p:txBody>
          <a:bodyPr/>
          <a:lstStyle/>
          <a:p>
            <a:fld id="{3CE635D5-1271-497A-877A-FAE0CDE0B407}" type="slidenum">
              <a:rPr lang="en-US" smtClean="0"/>
              <a:t>35</a:t>
            </a:fld>
            <a:endParaRPr lang="en-US"/>
          </a:p>
        </p:txBody>
      </p:sp>
    </p:spTree>
    <p:extLst>
      <p:ext uri="{BB962C8B-B14F-4D97-AF65-F5344CB8AC3E}">
        <p14:creationId xmlns:p14="http://schemas.microsoft.com/office/powerpoint/2010/main" val="37789754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effectLst/>
                <a:latin typeface="Söhne"/>
              </a:rPr>
              <a:t>Advantages:</a:t>
            </a:r>
            <a:endParaRPr lang="en-US" b="0" i="0" dirty="0">
              <a:effectLst/>
              <a:latin typeface="Söhne"/>
            </a:endParaRPr>
          </a:p>
          <a:p>
            <a:pPr algn="l">
              <a:buFont typeface="+mj-lt"/>
              <a:buAutoNum type="arabicPeriod"/>
            </a:pPr>
            <a:r>
              <a:rPr lang="en-US" b="1" i="0" dirty="0">
                <a:effectLst/>
                <a:latin typeface="Söhne"/>
              </a:rPr>
              <a:t>High Torque and Precision:</a:t>
            </a:r>
            <a:r>
              <a:rPr lang="en-US" b="0" i="0" dirty="0">
                <a:effectLst/>
                <a:latin typeface="Söhne"/>
              </a:rPr>
              <a:t> Worm gears provide high torque, allowing robotic grippers to exert strong forces when needed. This high torque capability enhances the precision and reliability of gripping actions.</a:t>
            </a:r>
          </a:p>
          <a:p>
            <a:pPr algn="l">
              <a:buFont typeface="+mj-lt"/>
              <a:buAutoNum type="arabicPeriod"/>
            </a:pPr>
            <a:r>
              <a:rPr lang="en-US" b="1" i="0" dirty="0">
                <a:effectLst/>
                <a:latin typeface="Söhne"/>
              </a:rPr>
              <a:t>Self-Locking Feature:</a:t>
            </a:r>
            <a:r>
              <a:rPr lang="en-US" b="0" i="0" dirty="0">
                <a:effectLst/>
                <a:latin typeface="Söhne"/>
              </a:rPr>
              <a:t> Worm gears have a self-locking characteristic, meaning that the gripper can maintain a stable position without the need for additional braking mechanisms. This feature is advantageous in applications where the gripper must hold a position without continuous power input.</a:t>
            </a:r>
          </a:p>
          <a:p>
            <a:pPr algn="l">
              <a:buFont typeface="+mj-lt"/>
              <a:buAutoNum type="arabicPeriod"/>
            </a:pPr>
            <a:r>
              <a:rPr lang="en-US" b="1" i="0" dirty="0">
                <a:effectLst/>
                <a:latin typeface="Söhne"/>
              </a:rPr>
              <a:t>Compact Design:</a:t>
            </a:r>
            <a:r>
              <a:rPr lang="en-US" b="0" i="0" dirty="0">
                <a:effectLst/>
                <a:latin typeface="Söhne"/>
              </a:rPr>
              <a:t> Worm gears are known for their compact design, making them suitable for applications where space is limited. Robotic grippers with worm gears can be designed to fit into tight spaces without compromising functionality.</a:t>
            </a:r>
          </a:p>
          <a:p>
            <a:pPr algn="l">
              <a:buFont typeface="+mj-lt"/>
              <a:buAutoNum type="arabicPeriod"/>
            </a:pPr>
            <a:r>
              <a:rPr lang="en-US" b="1" i="0" dirty="0">
                <a:effectLst/>
                <a:latin typeface="Söhne"/>
              </a:rPr>
              <a:t>Reduced Backlash:</a:t>
            </a:r>
            <a:r>
              <a:rPr lang="en-US" b="0" i="0" dirty="0">
                <a:effectLst/>
                <a:latin typeface="Söhne"/>
              </a:rPr>
              <a:t> Worm gears can exhibit lower backlash compared to some other gear types. This reduced backlash contributes to improved accuracy in the gripping and positioning tasks of the robotic system.</a:t>
            </a:r>
          </a:p>
          <a:p>
            <a:pPr algn="l">
              <a:buFont typeface="+mj-lt"/>
              <a:buAutoNum type="arabicPeriod"/>
            </a:pPr>
            <a:r>
              <a:rPr lang="en-US" b="1" i="0" dirty="0">
                <a:effectLst/>
                <a:latin typeface="Söhne"/>
              </a:rPr>
              <a:t>High Efficiency:</a:t>
            </a:r>
            <a:r>
              <a:rPr lang="en-US" b="0" i="0" dirty="0">
                <a:effectLst/>
                <a:latin typeface="Söhne"/>
              </a:rPr>
              <a:t> Worm gears can achieve high efficiency in power transmission, leading to less energy consumption and minimizing heat generation during operation. This is particularly advantageous for robotic systems aiming for energy efficiency.</a:t>
            </a:r>
          </a:p>
          <a:p>
            <a:pPr algn="l"/>
            <a:r>
              <a:rPr lang="en-US" b="1" i="0" dirty="0">
                <a:effectLst/>
                <a:latin typeface="Söhne"/>
              </a:rPr>
              <a:t>Disadvantages:</a:t>
            </a:r>
            <a:endParaRPr lang="en-US" b="0" i="0" dirty="0">
              <a:effectLst/>
              <a:latin typeface="Söhne"/>
            </a:endParaRPr>
          </a:p>
          <a:p>
            <a:pPr algn="l">
              <a:buFont typeface="+mj-lt"/>
              <a:buAutoNum type="arabicPeriod"/>
            </a:pPr>
            <a:r>
              <a:rPr lang="en-US" b="1" i="0" dirty="0">
                <a:effectLst/>
                <a:latin typeface="Söhne"/>
              </a:rPr>
              <a:t>Limited Speed:</a:t>
            </a:r>
            <a:r>
              <a:rPr lang="en-US" b="0" i="0" dirty="0">
                <a:effectLst/>
                <a:latin typeface="Söhne"/>
              </a:rPr>
              <a:t> Worm gears are generally not designed for high-speed applications. The nature of the gear mechanism can result in slower rotational speeds compared to other gear types, which may be a limitation in applications requiring rapid movements.</a:t>
            </a:r>
          </a:p>
          <a:p>
            <a:pPr algn="l">
              <a:buFont typeface="+mj-lt"/>
              <a:buAutoNum type="arabicPeriod"/>
            </a:pPr>
            <a:r>
              <a:rPr lang="en-US" b="1" i="0" dirty="0">
                <a:effectLst/>
                <a:latin typeface="Söhne"/>
              </a:rPr>
              <a:t>Efficiency Variability:</a:t>
            </a:r>
            <a:r>
              <a:rPr lang="en-US" b="0" i="0" dirty="0">
                <a:effectLst/>
                <a:latin typeface="Söhne"/>
              </a:rPr>
              <a:t> While worm gears can be highly efficient in specific operating conditions, their efficiency may vary based on factors such as the lead angle and gear ratio. This variability can be a consideration in applications where consistent efficiency is critical.</a:t>
            </a:r>
          </a:p>
          <a:p>
            <a:pPr algn="l">
              <a:buFont typeface="+mj-lt"/>
              <a:buAutoNum type="arabicPeriod"/>
            </a:pPr>
            <a:r>
              <a:rPr lang="en-US" b="1" i="0" dirty="0">
                <a:effectLst/>
                <a:latin typeface="Söhne"/>
              </a:rPr>
              <a:t>Back-Driving Difficulty:</a:t>
            </a:r>
            <a:r>
              <a:rPr lang="en-US" b="0" i="0" dirty="0">
                <a:effectLst/>
                <a:latin typeface="Söhne"/>
              </a:rPr>
              <a:t> The self-locking feature of worm gears, while advantageous for stability, can make it challenging to back-drive the system. In some applications, the inability to easily move the gripper manually may be a drawback.</a:t>
            </a:r>
          </a:p>
          <a:p>
            <a:pPr algn="l">
              <a:buFont typeface="+mj-lt"/>
              <a:buAutoNum type="arabicPeriod"/>
            </a:pPr>
            <a:r>
              <a:rPr lang="en-US" b="1" i="0" dirty="0">
                <a:effectLst/>
                <a:latin typeface="Söhne"/>
              </a:rPr>
              <a:t>Higher Friction:</a:t>
            </a:r>
            <a:r>
              <a:rPr lang="en-US" b="0" i="0" dirty="0">
                <a:effectLst/>
                <a:latin typeface="Söhne"/>
              </a:rPr>
              <a:t> Worm gears can exhibit higher friction compared to certain other gear types. This increased friction may result in more wear and tear over time, impacting the overall lifespan of the gripper.</a:t>
            </a:r>
          </a:p>
          <a:p>
            <a:br>
              <a:rPr lang="en-US" dirty="0"/>
            </a:br>
            <a:endParaRPr lang="en-US" dirty="0"/>
          </a:p>
        </p:txBody>
      </p:sp>
      <p:sp>
        <p:nvSpPr>
          <p:cNvPr id="4" name="Slide Number Placeholder 3"/>
          <p:cNvSpPr>
            <a:spLocks noGrp="1"/>
          </p:cNvSpPr>
          <p:nvPr>
            <p:ph type="sldNum" sz="quarter" idx="5"/>
          </p:nvPr>
        </p:nvSpPr>
        <p:spPr/>
        <p:txBody>
          <a:bodyPr/>
          <a:lstStyle/>
          <a:p>
            <a:fld id="{3CE635D5-1271-497A-877A-FAE0CDE0B407}" type="slidenum">
              <a:rPr lang="en-US" smtClean="0"/>
              <a:t>36</a:t>
            </a:fld>
            <a:endParaRPr lang="en-US"/>
          </a:p>
        </p:txBody>
      </p:sp>
    </p:spTree>
    <p:extLst>
      <p:ext uri="{BB962C8B-B14F-4D97-AF65-F5344CB8AC3E}">
        <p14:creationId xmlns:p14="http://schemas.microsoft.com/office/powerpoint/2010/main" val="180697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effectLst/>
                <a:latin typeface="Söhne"/>
              </a:rPr>
              <a:t>Advantages:</a:t>
            </a:r>
            <a:endParaRPr lang="en-US" b="0" i="0" dirty="0">
              <a:effectLst/>
              <a:latin typeface="Söhne"/>
            </a:endParaRPr>
          </a:p>
          <a:p>
            <a:pPr algn="l">
              <a:buFont typeface="+mj-lt"/>
              <a:buAutoNum type="arabicPeriod"/>
            </a:pPr>
            <a:r>
              <a:rPr lang="en-US" b="1" i="0" dirty="0">
                <a:effectLst/>
                <a:latin typeface="Söhne"/>
              </a:rPr>
              <a:t>High Torque and Precision:</a:t>
            </a:r>
            <a:r>
              <a:rPr lang="en-US" b="0" i="0" dirty="0">
                <a:effectLst/>
                <a:latin typeface="Söhne"/>
              </a:rPr>
              <a:t> Worm gears provide high torque, allowing robotic grippers to exert strong forces when needed. This high torque capability enhances the precision and reliability of gripping actions.</a:t>
            </a:r>
          </a:p>
          <a:p>
            <a:pPr algn="l">
              <a:buFont typeface="+mj-lt"/>
              <a:buAutoNum type="arabicPeriod"/>
            </a:pPr>
            <a:r>
              <a:rPr lang="en-US" b="1" i="0" dirty="0">
                <a:effectLst/>
                <a:latin typeface="Söhne"/>
              </a:rPr>
              <a:t>Self-Locking Feature:</a:t>
            </a:r>
            <a:r>
              <a:rPr lang="en-US" b="0" i="0" dirty="0">
                <a:effectLst/>
                <a:latin typeface="Söhne"/>
              </a:rPr>
              <a:t> Worm gears have a self-locking characteristic, meaning that the gripper can maintain a stable position without the need for additional braking mechanisms. This feature is advantageous in applications where the gripper must hold a position without continuous power input.</a:t>
            </a:r>
          </a:p>
          <a:p>
            <a:pPr algn="l">
              <a:buFont typeface="+mj-lt"/>
              <a:buAutoNum type="arabicPeriod"/>
            </a:pPr>
            <a:r>
              <a:rPr lang="en-US" b="1" i="0" dirty="0">
                <a:effectLst/>
                <a:latin typeface="Söhne"/>
              </a:rPr>
              <a:t>Compact Design:</a:t>
            </a:r>
            <a:r>
              <a:rPr lang="en-US" b="0" i="0" dirty="0">
                <a:effectLst/>
                <a:latin typeface="Söhne"/>
              </a:rPr>
              <a:t> Worm gears are known for their compact design, making them suitable for applications where space is limited. Robotic grippers with worm gears can be designed to fit into tight spaces without compromising functionality.</a:t>
            </a:r>
          </a:p>
          <a:p>
            <a:pPr algn="l">
              <a:buFont typeface="+mj-lt"/>
              <a:buAutoNum type="arabicPeriod"/>
            </a:pPr>
            <a:r>
              <a:rPr lang="en-US" b="1" i="0" dirty="0">
                <a:effectLst/>
                <a:latin typeface="Söhne"/>
              </a:rPr>
              <a:t>Reduced Backlash:</a:t>
            </a:r>
            <a:r>
              <a:rPr lang="en-US" b="0" i="0" dirty="0">
                <a:effectLst/>
                <a:latin typeface="Söhne"/>
              </a:rPr>
              <a:t> Worm gears can exhibit lower backlash compared to some other gear types. This reduced backlash contributes to improved accuracy in the gripping and positioning tasks of the robotic system.</a:t>
            </a:r>
          </a:p>
          <a:p>
            <a:pPr algn="l">
              <a:buFont typeface="+mj-lt"/>
              <a:buAutoNum type="arabicPeriod"/>
            </a:pPr>
            <a:r>
              <a:rPr lang="en-US" b="1" i="0" dirty="0">
                <a:effectLst/>
                <a:latin typeface="Söhne"/>
              </a:rPr>
              <a:t>High Efficiency:</a:t>
            </a:r>
            <a:r>
              <a:rPr lang="en-US" b="0" i="0" dirty="0">
                <a:effectLst/>
                <a:latin typeface="Söhne"/>
              </a:rPr>
              <a:t> Worm gears can achieve high efficiency in power transmission, leading to less energy consumption and minimizing heat generation during operation. This is particularly advantageous for robotic systems aiming for energy efficiency.</a:t>
            </a:r>
          </a:p>
          <a:p>
            <a:pPr algn="l"/>
            <a:r>
              <a:rPr lang="en-US" b="1" i="0" dirty="0">
                <a:effectLst/>
                <a:latin typeface="Söhne"/>
              </a:rPr>
              <a:t>Disadvantages:</a:t>
            </a:r>
            <a:endParaRPr lang="en-US" b="0" i="0" dirty="0">
              <a:effectLst/>
              <a:latin typeface="Söhne"/>
            </a:endParaRPr>
          </a:p>
          <a:p>
            <a:pPr algn="l">
              <a:buFont typeface="+mj-lt"/>
              <a:buAutoNum type="arabicPeriod"/>
            </a:pPr>
            <a:r>
              <a:rPr lang="en-US" b="1" i="0" dirty="0">
                <a:effectLst/>
                <a:latin typeface="Söhne"/>
              </a:rPr>
              <a:t>Limited Speed:</a:t>
            </a:r>
            <a:r>
              <a:rPr lang="en-US" b="0" i="0" dirty="0">
                <a:effectLst/>
                <a:latin typeface="Söhne"/>
              </a:rPr>
              <a:t> Worm gears are generally not designed for high-speed applications. The nature of the gear mechanism can result in slower rotational speeds compared to other gear types, which may be a limitation in applications requiring rapid movements.</a:t>
            </a:r>
          </a:p>
          <a:p>
            <a:pPr algn="l">
              <a:buFont typeface="+mj-lt"/>
              <a:buAutoNum type="arabicPeriod"/>
            </a:pPr>
            <a:r>
              <a:rPr lang="en-US" b="1" i="0" dirty="0">
                <a:effectLst/>
                <a:latin typeface="Söhne"/>
              </a:rPr>
              <a:t>Efficiency Variability:</a:t>
            </a:r>
            <a:r>
              <a:rPr lang="en-US" b="0" i="0" dirty="0">
                <a:effectLst/>
                <a:latin typeface="Söhne"/>
              </a:rPr>
              <a:t> While worm gears can be highly efficient in specific operating conditions, their efficiency may vary based on factors such as the lead angle and gear ratio. This variability can be a consideration in applications where consistent efficiency is critical.</a:t>
            </a:r>
          </a:p>
          <a:p>
            <a:pPr algn="l">
              <a:buFont typeface="+mj-lt"/>
              <a:buAutoNum type="arabicPeriod"/>
            </a:pPr>
            <a:r>
              <a:rPr lang="en-US" b="1" i="0" dirty="0">
                <a:effectLst/>
                <a:latin typeface="Söhne"/>
              </a:rPr>
              <a:t>Back-Driving Difficulty:</a:t>
            </a:r>
            <a:r>
              <a:rPr lang="en-US" b="0" i="0" dirty="0">
                <a:effectLst/>
                <a:latin typeface="Söhne"/>
              </a:rPr>
              <a:t> The self-locking feature of worm gears, while advantageous for stability, can make it challenging to back-drive the system. In some applications, the inability to easily move the gripper manually may be a drawback.</a:t>
            </a:r>
          </a:p>
          <a:p>
            <a:pPr algn="l">
              <a:buFont typeface="+mj-lt"/>
              <a:buAutoNum type="arabicPeriod"/>
            </a:pPr>
            <a:r>
              <a:rPr lang="en-US" b="1" i="0" dirty="0">
                <a:effectLst/>
                <a:latin typeface="Söhne"/>
              </a:rPr>
              <a:t>Higher Friction:</a:t>
            </a:r>
            <a:r>
              <a:rPr lang="en-US" b="0" i="0" dirty="0">
                <a:effectLst/>
                <a:latin typeface="Söhne"/>
              </a:rPr>
              <a:t> Worm gears can exhibit higher friction compared to certain other gear types. This increased friction may result in more wear and tear over time, impacting the overall lifespan of the gripper.</a:t>
            </a:r>
          </a:p>
          <a:p>
            <a:br>
              <a:rPr lang="en-US" dirty="0"/>
            </a:br>
            <a:endParaRPr lang="en-US" dirty="0"/>
          </a:p>
        </p:txBody>
      </p:sp>
      <p:sp>
        <p:nvSpPr>
          <p:cNvPr id="4" name="Slide Number Placeholder 3"/>
          <p:cNvSpPr>
            <a:spLocks noGrp="1"/>
          </p:cNvSpPr>
          <p:nvPr>
            <p:ph type="sldNum" sz="quarter" idx="5"/>
          </p:nvPr>
        </p:nvSpPr>
        <p:spPr/>
        <p:txBody>
          <a:bodyPr/>
          <a:lstStyle/>
          <a:p>
            <a:fld id="{3CE635D5-1271-497A-877A-FAE0CDE0B407}" type="slidenum">
              <a:rPr lang="en-US" smtClean="0"/>
              <a:t>37</a:t>
            </a:fld>
            <a:endParaRPr lang="en-US"/>
          </a:p>
        </p:txBody>
      </p:sp>
    </p:spTree>
    <p:extLst>
      <p:ext uri="{BB962C8B-B14F-4D97-AF65-F5344CB8AC3E}">
        <p14:creationId xmlns:p14="http://schemas.microsoft.com/office/powerpoint/2010/main" val="7703525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effectLst/>
                <a:latin typeface="Söhne"/>
              </a:rPr>
              <a:t>Advantages:</a:t>
            </a:r>
            <a:endParaRPr lang="en-US" b="0" i="0" dirty="0">
              <a:effectLst/>
              <a:latin typeface="Söhne"/>
            </a:endParaRPr>
          </a:p>
          <a:p>
            <a:pPr algn="l">
              <a:buFont typeface="+mj-lt"/>
              <a:buAutoNum type="arabicPeriod"/>
            </a:pPr>
            <a:r>
              <a:rPr lang="en-US" b="1" i="0" dirty="0">
                <a:effectLst/>
                <a:latin typeface="Söhne"/>
              </a:rPr>
              <a:t>Precision Control:</a:t>
            </a:r>
            <a:r>
              <a:rPr lang="en-US" b="0" i="0" dirty="0">
                <a:effectLst/>
                <a:latin typeface="Söhne"/>
              </a:rPr>
              <a:t> Servo motor grippers offer precise control over position, speed, and force. This level of precision is crucial in applications that require accurate and repeatable gripping actions. 	</a:t>
            </a:r>
          </a:p>
          <a:p>
            <a:pPr algn="l">
              <a:buFont typeface="+mj-lt"/>
              <a:buAutoNum type="arabicPeriod"/>
            </a:pPr>
            <a:r>
              <a:rPr lang="en-US" b="1" i="0" dirty="0">
                <a:effectLst/>
                <a:latin typeface="Söhne"/>
              </a:rPr>
              <a:t>Variable Speeds:</a:t>
            </a:r>
            <a:r>
              <a:rPr lang="en-US" b="0" i="0" dirty="0">
                <a:effectLst/>
                <a:latin typeface="Söhne"/>
              </a:rPr>
              <a:t> These grippers can achieve a wide range of speeds, providing flexibility for applications that involve both high-speed and low-speed operations. The variable speed capability allows for adaptability to different tasks.</a:t>
            </a:r>
          </a:p>
          <a:p>
            <a:pPr algn="l">
              <a:buFont typeface="+mj-lt"/>
              <a:buAutoNum type="arabicPeriod"/>
            </a:pPr>
            <a:r>
              <a:rPr lang="en-US" b="1" i="0" dirty="0">
                <a:effectLst/>
                <a:latin typeface="Söhne"/>
              </a:rPr>
              <a:t>Programmability:</a:t>
            </a:r>
            <a:r>
              <a:rPr lang="en-US" b="0" i="0" dirty="0">
                <a:effectLst/>
                <a:latin typeface="Söhne"/>
              </a:rPr>
              <a:t> Servo motor grippers are programmable, allowing for the customization of gripping profiles, force feedback, and motion sequences. This makes them versatile and suitable for a variety of applications with different requirements.</a:t>
            </a:r>
          </a:p>
          <a:p>
            <a:pPr algn="l">
              <a:buFont typeface="+mj-lt"/>
              <a:buAutoNum type="arabicPeriod"/>
            </a:pPr>
            <a:r>
              <a:rPr lang="en-US" b="1" i="0" dirty="0">
                <a:effectLst/>
                <a:latin typeface="Söhne"/>
              </a:rPr>
              <a:t>Back-Driving Capability:</a:t>
            </a:r>
            <a:r>
              <a:rPr lang="en-US" b="0" i="0" dirty="0">
                <a:effectLst/>
                <a:latin typeface="Söhne"/>
              </a:rPr>
              <a:t> Unlike some other gripper types, servo motor grippers can be designed to allow controlled back-driving. This enables manual adjustments or repositioning of the gripper when needed, adding flexibility to the system.</a:t>
            </a:r>
          </a:p>
          <a:p>
            <a:pPr algn="l">
              <a:buFont typeface="+mj-lt"/>
              <a:buAutoNum type="arabicPeriod"/>
            </a:pPr>
            <a:r>
              <a:rPr lang="en-US" b="1" i="0" dirty="0">
                <a:effectLst/>
                <a:latin typeface="Söhne"/>
              </a:rPr>
              <a:t>High Torque:</a:t>
            </a:r>
            <a:r>
              <a:rPr lang="en-US" b="0" i="0" dirty="0">
                <a:effectLst/>
                <a:latin typeface="Söhne"/>
              </a:rPr>
              <a:t> Servo motors can provide high torque, ensuring strong gripping forces when necessary. This is advantageous in applications that involve handling heavier loads or materials.</a:t>
            </a:r>
          </a:p>
          <a:p>
            <a:pPr algn="l"/>
            <a:r>
              <a:rPr lang="en-US" b="1" i="0" dirty="0">
                <a:effectLst/>
                <a:latin typeface="Söhne"/>
              </a:rPr>
              <a:t>Disadvantages:</a:t>
            </a:r>
            <a:endParaRPr lang="en-US" b="0" i="0" dirty="0">
              <a:effectLst/>
              <a:latin typeface="Söhne"/>
            </a:endParaRPr>
          </a:p>
          <a:p>
            <a:pPr algn="l">
              <a:buFont typeface="+mj-lt"/>
              <a:buAutoNum type="arabicPeriod"/>
            </a:pPr>
            <a:r>
              <a:rPr lang="en-US" b="1" i="0" dirty="0">
                <a:effectLst/>
                <a:latin typeface="Söhne"/>
              </a:rPr>
              <a:t>Complexity:</a:t>
            </a:r>
            <a:r>
              <a:rPr lang="en-US" b="0" i="0" dirty="0">
                <a:effectLst/>
                <a:latin typeface="Söhne"/>
              </a:rPr>
              <a:t> Servo motor grippers can be more complex than some other gripper types, requiring a higher level of technical expertise for installation, programming, and maintenance.</a:t>
            </a:r>
          </a:p>
          <a:p>
            <a:pPr algn="l">
              <a:buFont typeface="+mj-lt"/>
              <a:buAutoNum type="arabicPeriod"/>
            </a:pPr>
            <a:r>
              <a:rPr lang="en-US" b="1" i="0" dirty="0">
                <a:effectLst/>
                <a:latin typeface="Söhne"/>
              </a:rPr>
              <a:t>Cost:</a:t>
            </a:r>
            <a:r>
              <a:rPr lang="en-US" b="0" i="0" dirty="0">
                <a:effectLst/>
                <a:latin typeface="Söhne"/>
              </a:rPr>
              <a:t> The precision and advanced capabilities of servo motor grippers often come at a higher cost compared to simpler gripper technologies. Initial investment and maintenance expenses may be a consideration.</a:t>
            </a:r>
          </a:p>
          <a:p>
            <a:pPr algn="l">
              <a:buFont typeface="+mj-lt"/>
              <a:buAutoNum type="arabicPeriod"/>
            </a:pPr>
            <a:r>
              <a:rPr lang="en-US" b="1" i="0" dirty="0">
                <a:effectLst/>
                <a:latin typeface="Söhne"/>
              </a:rPr>
              <a:t>Power Consumption:</a:t>
            </a:r>
            <a:r>
              <a:rPr lang="en-US" b="0" i="0" dirty="0">
                <a:effectLst/>
                <a:latin typeface="Söhne"/>
              </a:rPr>
              <a:t> While modern servo motors are designed for efficiency, they may still consume more power compared to certain other gripper types. This is a factor to consider, especially in applications where energy efficiency is a priority.</a:t>
            </a:r>
          </a:p>
          <a:p>
            <a:pPr algn="l">
              <a:buFont typeface="+mj-lt"/>
              <a:buAutoNum type="arabicPeriod"/>
            </a:pPr>
            <a:r>
              <a:rPr lang="en-US" b="1" i="0" dirty="0">
                <a:effectLst/>
                <a:latin typeface="Söhne"/>
              </a:rPr>
              <a:t>Size and Weight:</a:t>
            </a:r>
            <a:r>
              <a:rPr lang="en-US" b="0" i="0" dirty="0">
                <a:effectLst/>
                <a:latin typeface="Söhne"/>
              </a:rPr>
              <a:t> Servo motors and associated control systems may add bulk and weight to the gripper assembly. In applications where space and weight constraints are critical, this can be a drawback.</a:t>
            </a:r>
          </a:p>
        </p:txBody>
      </p:sp>
      <p:sp>
        <p:nvSpPr>
          <p:cNvPr id="4" name="Slide Number Placeholder 3"/>
          <p:cNvSpPr>
            <a:spLocks noGrp="1"/>
          </p:cNvSpPr>
          <p:nvPr>
            <p:ph type="sldNum" sz="quarter" idx="5"/>
          </p:nvPr>
        </p:nvSpPr>
        <p:spPr/>
        <p:txBody>
          <a:bodyPr/>
          <a:lstStyle/>
          <a:p>
            <a:fld id="{3CE635D5-1271-497A-877A-FAE0CDE0B407}" type="slidenum">
              <a:rPr lang="en-US" smtClean="0"/>
              <a:t>38</a:t>
            </a:fld>
            <a:endParaRPr lang="en-US"/>
          </a:p>
        </p:txBody>
      </p:sp>
    </p:spTree>
    <p:extLst>
      <p:ext uri="{BB962C8B-B14F-4D97-AF65-F5344CB8AC3E}">
        <p14:creationId xmlns:p14="http://schemas.microsoft.com/office/powerpoint/2010/main" val="1901378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effectLst/>
                <a:latin typeface="Söhne"/>
              </a:rPr>
              <a:t>Advantages:</a:t>
            </a:r>
            <a:endParaRPr lang="en-US" b="0" i="0" dirty="0">
              <a:effectLst/>
              <a:latin typeface="Söhne"/>
            </a:endParaRPr>
          </a:p>
          <a:p>
            <a:pPr algn="l">
              <a:buFont typeface="+mj-lt"/>
              <a:buAutoNum type="arabicPeriod"/>
            </a:pPr>
            <a:r>
              <a:rPr lang="en-US" b="1" i="0" dirty="0">
                <a:effectLst/>
                <a:latin typeface="Söhne"/>
              </a:rPr>
              <a:t>Precision Control:</a:t>
            </a:r>
            <a:r>
              <a:rPr lang="en-US" b="0" i="0" dirty="0">
                <a:effectLst/>
                <a:latin typeface="Söhne"/>
              </a:rPr>
              <a:t> Servo motor grippers offer precise control over position, speed, and force. This level of precision is crucial in applications that require accurate and repeatable gripping actions.</a:t>
            </a:r>
          </a:p>
          <a:p>
            <a:pPr algn="l">
              <a:buFont typeface="+mj-lt"/>
              <a:buAutoNum type="arabicPeriod"/>
            </a:pPr>
            <a:r>
              <a:rPr lang="en-US" b="1" i="0" dirty="0">
                <a:effectLst/>
                <a:latin typeface="Söhne"/>
              </a:rPr>
              <a:t>Variable Speeds:</a:t>
            </a:r>
            <a:r>
              <a:rPr lang="en-US" b="0" i="0" dirty="0">
                <a:effectLst/>
                <a:latin typeface="Söhne"/>
              </a:rPr>
              <a:t> These grippers can achieve a wide range of speeds, providing flexibility for applications that involve both high-speed and low-speed operations. The variable speed capability allows for adaptability to different tasks.</a:t>
            </a:r>
          </a:p>
          <a:p>
            <a:pPr algn="l">
              <a:buFont typeface="+mj-lt"/>
              <a:buAutoNum type="arabicPeriod"/>
            </a:pPr>
            <a:r>
              <a:rPr lang="en-US" b="1" i="0" dirty="0">
                <a:effectLst/>
                <a:latin typeface="Söhne"/>
              </a:rPr>
              <a:t>Programmability:</a:t>
            </a:r>
            <a:r>
              <a:rPr lang="en-US" b="0" i="0" dirty="0">
                <a:effectLst/>
                <a:latin typeface="Söhne"/>
              </a:rPr>
              <a:t> Servo motor grippers are programmable, allowing for the customization of gripping profiles, force feedback, and motion sequences. This makes them versatile and suitable for a variety of applications with different requirements.</a:t>
            </a:r>
          </a:p>
          <a:p>
            <a:pPr algn="l">
              <a:buFont typeface="+mj-lt"/>
              <a:buAutoNum type="arabicPeriod"/>
            </a:pPr>
            <a:r>
              <a:rPr lang="en-US" b="1" i="0" dirty="0">
                <a:effectLst/>
                <a:latin typeface="Söhne"/>
              </a:rPr>
              <a:t>Back-Driving Capability:</a:t>
            </a:r>
            <a:r>
              <a:rPr lang="en-US" b="0" i="0" dirty="0">
                <a:effectLst/>
                <a:latin typeface="Söhne"/>
              </a:rPr>
              <a:t> Unlike some other gripper types, servo motor grippers can be designed to allow controlled back-driving. This enables manual adjustments or repositioning of the gripper when needed, adding flexibility to the system.</a:t>
            </a:r>
          </a:p>
          <a:p>
            <a:pPr algn="l">
              <a:buFont typeface="+mj-lt"/>
              <a:buAutoNum type="arabicPeriod"/>
            </a:pPr>
            <a:r>
              <a:rPr lang="en-US" b="1" i="0" dirty="0">
                <a:effectLst/>
                <a:latin typeface="Söhne"/>
              </a:rPr>
              <a:t>High Torque:</a:t>
            </a:r>
            <a:r>
              <a:rPr lang="en-US" b="0" i="0" dirty="0">
                <a:effectLst/>
                <a:latin typeface="Söhne"/>
              </a:rPr>
              <a:t> Servo motors can provide high torque, ensuring strong gripping forces when necessary. This is advantageous in applications that involve handling heavier loads or materials.</a:t>
            </a:r>
          </a:p>
          <a:p>
            <a:pPr algn="l"/>
            <a:r>
              <a:rPr lang="en-US" b="1" i="0" dirty="0">
                <a:effectLst/>
                <a:latin typeface="Söhne"/>
              </a:rPr>
              <a:t>Disadvantages:</a:t>
            </a:r>
            <a:endParaRPr lang="en-US" b="0" i="0" dirty="0">
              <a:effectLst/>
              <a:latin typeface="Söhne"/>
            </a:endParaRPr>
          </a:p>
          <a:p>
            <a:pPr algn="l">
              <a:buFont typeface="+mj-lt"/>
              <a:buAutoNum type="arabicPeriod"/>
            </a:pPr>
            <a:r>
              <a:rPr lang="en-US" b="1" i="0" dirty="0">
                <a:effectLst/>
                <a:latin typeface="Söhne"/>
              </a:rPr>
              <a:t>Complexity:</a:t>
            </a:r>
            <a:r>
              <a:rPr lang="en-US" b="0" i="0" dirty="0">
                <a:effectLst/>
                <a:latin typeface="Söhne"/>
              </a:rPr>
              <a:t> Servo motor grippers can be more complex than some other gripper types, requiring a higher level of technical expertise for installation, programming, and maintenance.</a:t>
            </a:r>
          </a:p>
          <a:p>
            <a:pPr algn="l">
              <a:buFont typeface="+mj-lt"/>
              <a:buAutoNum type="arabicPeriod"/>
            </a:pPr>
            <a:r>
              <a:rPr lang="en-US" b="1" i="0" dirty="0">
                <a:effectLst/>
                <a:latin typeface="Söhne"/>
              </a:rPr>
              <a:t>Cost:</a:t>
            </a:r>
            <a:r>
              <a:rPr lang="en-US" b="0" i="0" dirty="0">
                <a:effectLst/>
                <a:latin typeface="Söhne"/>
              </a:rPr>
              <a:t> The precision and advanced capabilities of servo motor grippers often come at a higher cost compared to simpler gripper technologies. Initial investment and maintenance expenses may be a consideration.</a:t>
            </a:r>
          </a:p>
          <a:p>
            <a:pPr algn="l">
              <a:buFont typeface="+mj-lt"/>
              <a:buAutoNum type="arabicPeriod"/>
            </a:pPr>
            <a:r>
              <a:rPr lang="en-US" b="1" i="0" dirty="0">
                <a:effectLst/>
                <a:latin typeface="Söhne"/>
              </a:rPr>
              <a:t>Power Consumption:</a:t>
            </a:r>
            <a:r>
              <a:rPr lang="en-US" b="0" i="0" dirty="0">
                <a:effectLst/>
                <a:latin typeface="Söhne"/>
              </a:rPr>
              <a:t> While modern servo motors are designed for efficiency, they may still consume more power compared to certain other gripper types. This is a factor to consider, especially in applications where energy efficiency is a priority.</a:t>
            </a:r>
          </a:p>
          <a:p>
            <a:pPr algn="l">
              <a:buFont typeface="+mj-lt"/>
              <a:buAutoNum type="arabicPeriod"/>
            </a:pPr>
            <a:r>
              <a:rPr lang="en-US" b="1" i="0" dirty="0">
                <a:effectLst/>
                <a:latin typeface="Söhne"/>
              </a:rPr>
              <a:t>Size and Weight:</a:t>
            </a:r>
            <a:r>
              <a:rPr lang="en-US" b="0" i="0" dirty="0">
                <a:effectLst/>
                <a:latin typeface="Söhne"/>
              </a:rPr>
              <a:t> Servo motors and associated control systems may add bulk and weight to the gripper assembly. In applications where space and weight constraints are critical, this can be a drawback.</a:t>
            </a:r>
          </a:p>
        </p:txBody>
      </p:sp>
      <p:sp>
        <p:nvSpPr>
          <p:cNvPr id="4" name="Slide Number Placeholder 3"/>
          <p:cNvSpPr>
            <a:spLocks noGrp="1"/>
          </p:cNvSpPr>
          <p:nvPr>
            <p:ph type="sldNum" sz="quarter" idx="5"/>
          </p:nvPr>
        </p:nvSpPr>
        <p:spPr/>
        <p:txBody>
          <a:bodyPr/>
          <a:lstStyle/>
          <a:p>
            <a:fld id="{3CE635D5-1271-497A-877A-FAE0CDE0B407}" type="slidenum">
              <a:rPr lang="en-US" smtClean="0"/>
              <a:t>39</a:t>
            </a:fld>
            <a:endParaRPr lang="en-US"/>
          </a:p>
        </p:txBody>
      </p:sp>
    </p:spTree>
    <p:extLst>
      <p:ext uri="{BB962C8B-B14F-4D97-AF65-F5344CB8AC3E}">
        <p14:creationId xmlns:p14="http://schemas.microsoft.com/office/powerpoint/2010/main" val="418025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effectLst/>
                <a:latin typeface="Söhne"/>
              </a:rPr>
              <a:t>Advantages:</a:t>
            </a:r>
            <a:endParaRPr lang="en-US" b="0" i="0" dirty="0">
              <a:effectLst/>
              <a:latin typeface="Söhne"/>
            </a:endParaRPr>
          </a:p>
          <a:p>
            <a:pPr algn="l">
              <a:buFont typeface="+mj-lt"/>
              <a:buAutoNum type="arabicPeriod"/>
            </a:pPr>
            <a:r>
              <a:rPr lang="en-US" b="1" i="0" dirty="0">
                <a:effectLst/>
                <a:latin typeface="Söhne"/>
              </a:rPr>
              <a:t>Precision Control:</a:t>
            </a:r>
            <a:r>
              <a:rPr lang="en-US" b="0" i="0" dirty="0">
                <a:effectLst/>
                <a:latin typeface="Söhne"/>
              </a:rPr>
              <a:t> Servo motor grippers offer precise control over position, speed, and force. This level of precision is crucial in applications that require accurate and repeatable gripping actions.</a:t>
            </a:r>
          </a:p>
          <a:p>
            <a:pPr algn="l">
              <a:buFont typeface="+mj-lt"/>
              <a:buAutoNum type="arabicPeriod"/>
            </a:pPr>
            <a:r>
              <a:rPr lang="en-US" b="1" i="0" dirty="0">
                <a:effectLst/>
                <a:latin typeface="Söhne"/>
              </a:rPr>
              <a:t>Variable Speeds:</a:t>
            </a:r>
            <a:r>
              <a:rPr lang="en-US" b="0" i="0" dirty="0">
                <a:effectLst/>
                <a:latin typeface="Söhne"/>
              </a:rPr>
              <a:t> These grippers can achieve a wide range of speeds, providing flexibility for applications that involve both high-speed and low-speed operations. The variable speed capability allows for adaptability to different tasks.</a:t>
            </a:r>
          </a:p>
          <a:p>
            <a:pPr algn="l">
              <a:buFont typeface="+mj-lt"/>
              <a:buAutoNum type="arabicPeriod"/>
            </a:pPr>
            <a:r>
              <a:rPr lang="en-US" b="1" i="0" dirty="0">
                <a:effectLst/>
                <a:latin typeface="Söhne"/>
              </a:rPr>
              <a:t>Programmability:</a:t>
            </a:r>
            <a:r>
              <a:rPr lang="en-US" b="0" i="0" dirty="0">
                <a:effectLst/>
                <a:latin typeface="Söhne"/>
              </a:rPr>
              <a:t> Servo motor grippers are programmable, allowing for the customization of gripping profiles, force feedback, and motion sequences. This makes them versatile and suitable for a variety of applications with different requirements.</a:t>
            </a:r>
          </a:p>
          <a:p>
            <a:pPr algn="l">
              <a:buFont typeface="+mj-lt"/>
              <a:buAutoNum type="arabicPeriod"/>
            </a:pPr>
            <a:r>
              <a:rPr lang="en-US" b="1" i="0" dirty="0">
                <a:effectLst/>
                <a:latin typeface="Söhne"/>
              </a:rPr>
              <a:t>Back-Driving Capability:</a:t>
            </a:r>
            <a:r>
              <a:rPr lang="en-US" b="0" i="0" dirty="0">
                <a:effectLst/>
                <a:latin typeface="Söhne"/>
              </a:rPr>
              <a:t> Unlike some other gripper types, servo motor grippers can be designed to allow controlled back-driving. This enables manual adjustments or repositioning of the gripper when needed, adding flexibility to the system.</a:t>
            </a:r>
          </a:p>
          <a:p>
            <a:pPr algn="l">
              <a:buFont typeface="+mj-lt"/>
              <a:buAutoNum type="arabicPeriod"/>
            </a:pPr>
            <a:r>
              <a:rPr lang="en-US" b="1" i="0" dirty="0">
                <a:effectLst/>
                <a:latin typeface="Söhne"/>
              </a:rPr>
              <a:t>High Torque:</a:t>
            </a:r>
            <a:r>
              <a:rPr lang="en-US" b="0" i="0" dirty="0">
                <a:effectLst/>
                <a:latin typeface="Söhne"/>
              </a:rPr>
              <a:t> Servo motors can provide high torque, ensuring strong gripping forces when necessary. This is advantageous in applications that involve handling heavier loads or materials.</a:t>
            </a:r>
          </a:p>
          <a:p>
            <a:pPr algn="l"/>
            <a:r>
              <a:rPr lang="en-US" b="1" i="0" dirty="0">
                <a:effectLst/>
                <a:latin typeface="Söhne"/>
              </a:rPr>
              <a:t>Disadvantages:</a:t>
            </a:r>
            <a:endParaRPr lang="en-US" b="0" i="0" dirty="0">
              <a:effectLst/>
              <a:latin typeface="Söhne"/>
            </a:endParaRPr>
          </a:p>
          <a:p>
            <a:pPr algn="l">
              <a:buFont typeface="+mj-lt"/>
              <a:buAutoNum type="arabicPeriod"/>
            </a:pPr>
            <a:r>
              <a:rPr lang="en-US" b="1" i="0" dirty="0">
                <a:effectLst/>
                <a:latin typeface="Söhne"/>
              </a:rPr>
              <a:t>Complexity:</a:t>
            </a:r>
            <a:r>
              <a:rPr lang="en-US" b="0" i="0" dirty="0">
                <a:effectLst/>
                <a:latin typeface="Söhne"/>
              </a:rPr>
              <a:t> Servo motor grippers can be more complex than some other gripper types, requiring a higher level of technical expertise for installation, programming, and maintenance.</a:t>
            </a:r>
          </a:p>
          <a:p>
            <a:pPr algn="l">
              <a:buFont typeface="+mj-lt"/>
              <a:buAutoNum type="arabicPeriod"/>
            </a:pPr>
            <a:r>
              <a:rPr lang="en-US" b="1" i="0" dirty="0">
                <a:effectLst/>
                <a:latin typeface="Söhne"/>
              </a:rPr>
              <a:t>Cost:</a:t>
            </a:r>
            <a:r>
              <a:rPr lang="en-US" b="0" i="0" dirty="0">
                <a:effectLst/>
                <a:latin typeface="Söhne"/>
              </a:rPr>
              <a:t> The precision and advanced capabilities of servo motor grippers often come at a higher cost compared to simpler gripper technologies. Initial investment and maintenance expenses may be a consideration.</a:t>
            </a:r>
          </a:p>
          <a:p>
            <a:pPr algn="l">
              <a:buFont typeface="+mj-lt"/>
              <a:buAutoNum type="arabicPeriod"/>
            </a:pPr>
            <a:r>
              <a:rPr lang="en-US" b="1" i="0" dirty="0">
                <a:effectLst/>
                <a:latin typeface="Söhne"/>
              </a:rPr>
              <a:t>Power Consumption:</a:t>
            </a:r>
            <a:r>
              <a:rPr lang="en-US" b="0" i="0" dirty="0">
                <a:effectLst/>
                <a:latin typeface="Söhne"/>
              </a:rPr>
              <a:t> While modern servo motors are designed for efficiency, they may still consume more power compared to certain other gripper types. This is a factor to consider, especially in applications where energy efficiency is a priority.</a:t>
            </a:r>
          </a:p>
          <a:p>
            <a:pPr algn="l">
              <a:buFont typeface="+mj-lt"/>
              <a:buAutoNum type="arabicPeriod"/>
            </a:pPr>
            <a:r>
              <a:rPr lang="en-US" b="1" i="0" dirty="0">
                <a:effectLst/>
                <a:latin typeface="Söhne"/>
              </a:rPr>
              <a:t>Size and Weight:</a:t>
            </a:r>
            <a:r>
              <a:rPr lang="en-US" b="0" i="0" dirty="0">
                <a:effectLst/>
                <a:latin typeface="Söhne"/>
              </a:rPr>
              <a:t> Servo motors and associated control systems may add bulk and weight to the gripper assembly. In applications where space and weight constraints are critical, this can be a drawback.</a:t>
            </a:r>
          </a:p>
        </p:txBody>
      </p:sp>
      <p:sp>
        <p:nvSpPr>
          <p:cNvPr id="4" name="Slide Number Placeholder 3"/>
          <p:cNvSpPr>
            <a:spLocks noGrp="1"/>
          </p:cNvSpPr>
          <p:nvPr>
            <p:ph type="sldNum" sz="quarter" idx="5"/>
          </p:nvPr>
        </p:nvSpPr>
        <p:spPr/>
        <p:txBody>
          <a:bodyPr/>
          <a:lstStyle/>
          <a:p>
            <a:fld id="{3CE635D5-1271-497A-877A-FAE0CDE0B407}" type="slidenum">
              <a:rPr lang="en-US" smtClean="0"/>
              <a:t>40</a:t>
            </a:fld>
            <a:endParaRPr lang="en-US"/>
          </a:p>
        </p:txBody>
      </p:sp>
    </p:spTree>
    <p:extLst>
      <p:ext uri="{BB962C8B-B14F-4D97-AF65-F5344CB8AC3E}">
        <p14:creationId xmlns:p14="http://schemas.microsoft.com/office/powerpoint/2010/main" val="30634755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F1034-1EB3-2A6B-65D8-1CE11DB09B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9D9383B-A1A5-20F7-B72A-FC362363884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48202F2-2F6D-4E75-5296-20B20F653FA7}"/>
              </a:ext>
            </a:extLst>
          </p:cNvPr>
          <p:cNvSpPr>
            <a:spLocks noGrp="1"/>
          </p:cNvSpPr>
          <p:nvPr>
            <p:ph type="dt" sz="half" idx="10"/>
          </p:nvPr>
        </p:nvSpPr>
        <p:spPr/>
        <p:txBody>
          <a:bodyPr/>
          <a:lstStyle/>
          <a:p>
            <a:fld id="{F69FAA5A-1588-4F13-A65F-AC0F8B49E214}" type="datetimeFigureOut">
              <a:rPr lang="en-US" smtClean="0"/>
              <a:t>11/28/2023</a:t>
            </a:fld>
            <a:endParaRPr lang="en-US"/>
          </a:p>
        </p:txBody>
      </p:sp>
      <p:sp>
        <p:nvSpPr>
          <p:cNvPr id="5" name="Footer Placeholder 4">
            <a:extLst>
              <a:ext uri="{FF2B5EF4-FFF2-40B4-BE49-F238E27FC236}">
                <a16:creationId xmlns:a16="http://schemas.microsoft.com/office/drawing/2014/main" id="{46BF56FA-12FC-4B38-8DED-0645503176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A42479-1855-A24F-A9D6-397FF44E9B11}"/>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9520136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B7C8C-A8E7-60A2-8BDF-8EDF0A37E2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9CAF82-4E7A-DAFA-5A8F-E2CACFAE73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FBD1B4-979D-971D-D44B-60D03E5CB691}"/>
              </a:ext>
            </a:extLst>
          </p:cNvPr>
          <p:cNvSpPr>
            <a:spLocks noGrp="1"/>
          </p:cNvSpPr>
          <p:nvPr>
            <p:ph type="dt" sz="half" idx="10"/>
          </p:nvPr>
        </p:nvSpPr>
        <p:spPr/>
        <p:txBody>
          <a:bodyPr/>
          <a:lstStyle/>
          <a:p>
            <a:fld id="{F69FAA5A-1588-4F13-A65F-AC0F8B49E214}" type="datetimeFigureOut">
              <a:rPr lang="en-US" smtClean="0"/>
              <a:t>11/28/2023</a:t>
            </a:fld>
            <a:endParaRPr lang="en-US"/>
          </a:p>
        </p:txBody>
      </p:sp>
      <p:sp>
        <p:nvSpPr>
          <p:cNvPr id="5" name="Footer Placeholder 4">
            <a:extLst>
              <a:ext uri="{FF2B5EF4-FFF2-40B4-BE49-F238E27FC236}">
                <a16:creationId xmlns:a16="http://schemas.microsoft.com/office/drawing/2014/main" id="{A99D866B-D0F1-3C66-91A5-F780F7FB51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005A66-DAFC-229F-80A8-939A504B7ADB}"/>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18077648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DC2C35-0807-706A-D279-F5DD71BC796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68086F0-DAFC-1C9D-D62F-FFE91CCBC6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CF5A60-C938-9865-73D9-4FBB412FB1E6}"/>
              </a:ext>
            </a:extLst>
          </p:cNvPr>
          <p:cNvSpPr>
            <a:spLocks noGrp="1"/>
          </p:cNvSpPr>
          <p:nvPr>
            <p:ph type="dt" sz="half" idx="10"/>
          </p:nvPr>
        </p:nvSpPr>
        <p:spPr/>
        <p:txBody>
          <a:bodyPr/>
          <a:lstStyle/>
          <a:p>
            <a:fld id="{F69FAA5A-1588-4F13-A65F-AC0F8B49E214}" type="datetimeFigureOut">
              <a:rPr lang="en-US" smtClean="0"/>
              <a:t>11/28/2023</a:t>
            </a:fld>
            <a:endParaRPr lang="en-US"/>
          </a:p>
        </p:txBody>
      </p:sp>
      <p:sp>
        <p:nvSpPr>
          <p:cNvPr id="5" name="Footer Placeholder 4">
            <a:extLst>
              <a:ext uri="{FF2B5EF4-FFF2-40B4-BE49-F238E27FC236}">
                <a16:creationId xmlns:a16="http://schemas.microsoft.com/office/drawing/2014/main" id="{94757622-6907-56C3-15D0-AA388673ED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C576F-3686-9F60-46CC-A598B5D67106}"/>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1545045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6FF74-D7A6-915A-578B-0BC73680FED2}"/>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720CABFF-F90D-9351-3762-1608A4404020}"/>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D9AB3D-CFD5-C2E8-8B33-42F789259416}"/>
              </a:ext>
            </a:extLst>
          </p:cNvPr>
          <p:cNvSpPr>
            <a:spLocks noGrp="1"/>
          </p:cNvSpPr>
          <p:nvPr>
            <p:ph type="dt" sz="half" idx="10"/>
          </p:nvPr>
        </p:nvSpPr>
        <p:spPr/>
        <p:txBody>
          <a:bodyPr/>
          <a:lstStyle/>
          <a:p>
            <a:fld id="{D8177560-9E47-4E98-8F3A-D2CE397D1414}" type="datetimeFigureOut">
              <a:rPr lang="en-US" smtClean="0"/>
              <a:t>11/28/2023</a:t>
            </a:fld>
            <a:endParaRPr lang="en-US"/>
          </a:p>
        </p:txBody>
      </p:sp>
      <p:sp>
        <p:nvSpPr>
          <p:cNvPr id="5" name="Footer Placeholder 4">
            <a:extLst>
              <a:ext uri="{FF2B5EF4-FFF2-40B4-BE49-F238E27FC236}">
                <a16:creationId xmlns:a16="http://schemas.microsoft.com/office/drawing/2014/main" id="{337F7F84-FE7F-6743-AD02-DFBD06C5BF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8D4547-CCC6-308D-4ED8-F174ACD9EEB1}"/>
              </a:ext>
            </a:extLst>
          </p:cNvPr>
          <p:cNvSpPr>
            <a:spLocks noGrp="1"/>
          </p:cNvSpPr>
          <p:nvPr>
            <p:ph type="sldNum" sz="quarter" idx="12"/>
          </p:nvPr>
        </p:nvSpPr>
        <p:spPr/>
        <p:txBody>
          <a:bodyPr/>
          <a:lstStyle/>
          <a:p>
            <a:fld id="{B9F02906-374D-467C-A339-92BD16EC60BF}" type="slidenum">
              <a:rPr lang="en-US" smtClean="0"/>
              <a:t>‹#›</a:t>
            </a:fld>
            <a:endParaRPr lang="en-US"/>
          </a:p>
        </p:txBody>
      </p:sp>
    </p:spTree>
    <p:extLst>
      <p:ext uri="{BB962C8B-B14F-4D97-AF65-F5344CB8AC3E}">
        <p14:creationId xmlns:p14="http://schemas.microsoft.com/office/powerpoint/2010/main" val="442627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69FAA5A-1588-4F13-A65F-AC0F8B49E214}"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1528121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9FAA5A-1588-4F13-A65F-AC0F8B49E214}"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15055737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9FAA5A-1588-4F13-A65F-AC0F8B49E214}"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21065232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9FAA5A-1588-4F13-A65F-AC0F8B49E214}" type="datetimeFigureOut">
              <a:rPr lang="en-US" smtClean="0"/>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12415197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9FAA5A-1588-4F13-A65F-AC0F8B49E214}" type="datetimeFigureOut">
              <a:rPr lang="en-US" smtClean="0"/>
              <a:t>11/28/2023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1274764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69FAA5A-1588-4F13-A65F-AC0F8B49E214}" type="datetimeFigureOut">
              <a:rPr lang="en-US" smtClean="0"/>
              <a:t>11/28/2023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1029241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9FAA5A-1588-4F13-A65F-AC0F8B49E214}" type="datetimeFigureOut">
              <a:rPr lang="en-US" smtClean="0"/>
              <a:t>11/28/2023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15552977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35E13-F9FA-B568-3FEA-0BB4DA958F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AEAB1D-9180-D469-0D53-B4F5DAB1F4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95C394-085C-DD3B-D35A-B9D58E64F482}"/>
              </a:ext>
            </a:extLst>
          </p:cNvPr>
          <p:cNvSpPr>
            <a:spLocks noGrp="1"/>
          </p:cNvSpPr>
          <p:nvPr>
            <p:ph type="dt" sz="half" idx="10"/>
          </p:nvPr>
        </p:nvSpPr>
        <p:spPr/>
        <p:txBody>
          <a:bodyPr/>
          <a:lstStyle/>
          <a:p>
            <a:fld id="{F69FAA5A-1588-4F13-A65F-AC0F8B49E214}" type="datetimeFigureOut">
              <a:rPr lang="en-US" smtClean="0"/>
              <a:t>11/28/2023</a:t>
            </a:fld>
            <a:endParaRPr lang="en-US"/>
          </a:p>
        </p:txBody>
      </p:sp>
      <p:sp>
        <p:nvSpPr>
          <p:cNvPr id="5" name="Footer Placeholder 4">
            <a:extLst>
              <a:ext uri="{FF2B5EF4-FFF2-40B4-BE49-F238E27FC236}">
                <a16:creationId xmlns:a16="http://schemas.microsoft.com/office/drawing/2014/main" id="{F0B026EA-3D3F-5FE4-B9D7-60ABD183A8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8E5E88-A9C0-D7F5-0EFE-CC36C50E0DD1}"/>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286743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9FAA5A-1588-4F13-A65F-AC0F8B49E214}" type="datetimeFigureOut">
              <a:rPr lang="en-US" smtClean="0"/>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8101841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9FAA5A-1588-4F13-A65F-AC0F8B49E214}" type="datetimeFigureOut">
              <a:rPr lang="en-US" smtClean="0"/>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16634542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9FAA5A-1588-4F13-A65F-AC0F8B49E214}"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13348592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9FAA5A-1588-4F13-A65F-AC0F8B49E214}"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1658580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B912A-1B59-6872-79E0-EB9B882156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D2D6F6-D9CF-C485-679B-585759030B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9363DB-A2A3-AF52-856C-9AE4A826087B}"/>
              </a:ext>
            </a:extLst>
          </p:cNvPr>
          <p:cNvSpPr>
            <a:spLocks noGrp="1"/>
          </p:cNvSpPr>
          <p:nvPr>
            <p:ph type="dt" sz="half" idx="10"/>
          </p:nvPr>
        </p:nvSpPr>
        <p:spPr/>
        <p:txBody>
          <a:bodyPr/>
          <a:lstStyle/>
          <a:p>
            <a:fld id="{F69FAA5A-1588-4F13-A65F-AC0F8B49E214}" type="datetimeFigureOut">
              <a:rPr lang="en-US" smtClean="0"/>
              <a:t>11/28/2023</a:t>
            </a:fld>
            <a:endParaRPr lang="en-US"/>
          </a:p>
        </p:txBody>
      </p:sp>
      <p:sp>
        <p:nvSpPr>
          <p:cNvPr id="5" name="Footer Placeholder 4">
            <a:extLst>
              <a:ext uri="{FF2B5EF4-FFF2-40B4-BE49-F238E27FC236}">
                <a16:creationId xmlns:a16="http://schemas.microsoft.com/office/drawing/2014/main" id="{3C3997D0-FC6D-C2E2-8233-BA296B4CE0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42A9BF-F803-E534-125D-BC4833EE56CC}"/>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349330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F2106-D3F2-C991-C53E-E9393ED337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9EA76A-9BD2-9CEA-C005-9DF2CE5A52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F8F54E-627E-0DA1-2376-552F797A55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E0FC790-F527-0FE2-EEA0-86915ABD373A}"/>
              </a:ext>
            </a:extLst>
          </p:cNvPr>
          <p:cNvSpPr>
            <a:spLocks noGrp="1"/>
          </p:cNvSpPr>
          <p:nvPr>
            <p:ph type="dt" sz="half" idx="10"/>
          </p:nvPr>
        </p:nvSpPr>
        <p:spPr/>
        <p:txBody>
          <a:bodyPr/>
          <a:lstStyle/>
          <a:p>
            <a:fld id="{F69FAA5A-1588-4F13-A65F-AC0F8B49E214}" type="datetimeFigureOut">
              <a:rPr lang="en-US" smtClean="0"/>
              <a:t>11/28/2023</a:t>
            </a:fld>
            <a:endParaRPr lang="en-US"/>
          </a:p>
        </p:txBody>
      </p:sp>
      <p:sp>
        <p:nvSpPr>
          <p:cNvPr id="6" name="Footer Placeholder 5">
            <a:extLst>
              <a:ext uri="{FF2B5EF4-FFF2-40B4-BE49-F238E27FC236}">
                <a16:creationId xmlns:a16="http://schemas.microsoft.com/office/drawing/2014/main" id="{28C8B86E-E1DD-7C8A-8790-84ADCD3E6A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FDC55B-284B-B309-A56F-3BB5A5F6E014}"/>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94626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A6D4-51B7-D181-CBA1-707514DFE3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F7989CE-7C7E-F87A-A46E-25CAD9414D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A34D82-C71C-CCE7-8E48-F33B09EF21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D9CCED-547C-112D-C519-BDBA36AF71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1D7835-1065-95D5-3CC0-BF6FDC655F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28C39DE-7C6E-FBE4-3E2D-3189A0C21022}"/>
              </a:ext>
            </a:extLst>
          </p:cNvPr>
          <p:cNvSpPr>
            <a:spLocks noGrp="1"/>
          </p:cNvSpPr>
          <p:nvPr>
            <p:ph type="dt" sz="half" idx="10"/>
          </p:nvPr>
        </p:nvSpPr>
        <p:spPr/>
        <p:txBody>
          <a:bodyPr/>
          <a:lstStyle/>
          <a:p>
            <a:fld id="{F69FAA5A-1588-4F13-A65F-AC0F8B49E214}" type="datetimeFigureOut">
              <a:rPr lang="en-US" smtClean="0"/>
              <a:t>11/28/2023</a:t>
            </a:fld>
            <a:endParaRPr lang="en-US"/>
          </a:p>
        </p:txBody>
      </p:sp>
      <p:sp>
        <p:nvSpPr>
          <p:cNvPr id="8" name="Footer Placeholder 7">
            <a:extLst>
              <a:ext uri="{FF2B5EF4-FFF2-40B4-BE49-F238E27FC236}">
                <a16:creationId xmlns:a16="http://schemas.microsoft.com/office/drawing/2014/main" id="{4B49D541-D54D-1B3B-3CA4-8FC2742DCB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D426100-AE39-9E98-F44D-5E73424B1334}"/>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510570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C7AAC-3617-53BA-3E8F-9F34C912AA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EF5547-9719-AA20-0BFE-0A730CFAF26F}"/>
              </a:ext>
            </a:extLst>
          </p:cNvPr>
          <p:cNvSpPr>
            <a:spLocks noGrp="1"/>
          </p:cNvSpPr>
          <p:nvPr>
            <p:ph type="dt" sz="half" idx="10"/>
          </p:nvPr>
        </p:nvSpPr>
        <p:spPr/>
        <p:txBody>
          <a:bodyPr/>
          <a:lstStyle/>
          <a:p>
            <a:fld id="{F69FAA5A-1588-4F13-A65F-AC0F8B49E214}" type="datetimeFigureOut">
              <a:rPr lang="en-US" smtClean="0"/>
              <a:t>11/28/2023</a:t>
            </a:fld>
            <a:endParaRPr lang="en-US"/>
          </a:p>
        </p:txBody>
      </p:sp>
      <p:sp>
        <p:nvSpPr>
          <p:cNvPr id="4" name="Footer Placeholder 3">
            <a:extLst>
              <a:ext uri="{FF2B5EF4-FFF2-40B4-BE49-F238E27FC236}">
                <a16:creationId xmlns:a16="http://schemas.microsoft.com/office/drawing/2014/main" id="{DD291B51-17B6-C323-8F1C-222B9CD36EF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0E8635-ECFF-C1A8-A243-072B6B7A53A4}"/>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2187648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C52F60-2F84-7EF2-BA62-3713A219F253}"/>
              </a:ext>
            </a:extLst>
          </p:cNvPr>
          <p:cNvSpPr>
            <a:spLocks noGrp="1"/>
          </p:cNvSpPr>
          <p:nvPr>
            <p:ph type="dt" sz="half" idx="10"/>
          </p:nvPr>
        </p:nvSpPr>
        <p:spPr/>
        <p:txBody>
          <a:bodyPr/>
          <a:lstStyle/>
          <a:p>
            <a:fld id="{F69FAA5A-1588-4F13-A65F-AC0F8B49E214}" type="datetimeFigureOut">
              <a:rPr lang="en-US" smtClean="0"/>
              <a:t>11/28/2023</a:t>
            </a:fld>
            <a:endParaRPr lang="en-US"/>
          </a:p>
        </p:txBody>
      </p:sp>
      <p:sp>
        <p:nvSpPr>
          <p:cNvPr id="3" name="Footer Placeholder 2">
            <a:extLst>
              <a:ext uri="{FF2B5EF4-FFF2-40B4-BE49-F238E27FC236}">
                <a16:creationId xmlns:a16="http://schemas.microsoft.com/office/drawing/2014/main" id="{A5ED643E-F8D9-01BF-32E6-9F52A1EBA7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FE63AD-367C-F363-C469-42A272AD59C3}"/>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799502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C79E9-35B2-7156-E888-7C229108C6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D40C1D6-7AD1-A644-72D9-29D6609D7F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49051D1-1701-4D5C-F007-47BFC4ADC9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FAFC63-BDF5-1780-AD48-A2197AE83654}"/>
              </a:ext>
            </a:extLst>
          </p:cNvPr>
          <p:cNvSpPr>
            <a:spLocks noGrp="1"/>
          </p:cNvSpPr>
          <p:nvPr>
            <p:ph type="dt" sz="half" idx="10"/>
          </p:nvPr>
        </p:nvSpPr>
        <p:spPr/>
        <p:txBody>
          <a:bodyPr/>
          <a:lstStyle/>
          <a:p>
            <a:fld id="{F69FAA5A-1588-4F13-A65F-AC0F8B49E214}" type="datetimeFigureOut">
              <a:rPr lang="en-US" smtClean="0"/>
              <a:t>11/28/2023</a:t>
            </a:fld>
            <a:endParaRPr lang="en-US"/>
          </a:p>
        </p:txBody>
      </p:sp>
      <p:sp>
        <p:nvSpPr>
          <p:cNvPr id="6" name="Footer Placeholder 5">
            <a:extLst>
              <a:ext uri="{FF2B5EF4-FFF2-40B4-BE49-F238E27FC236}">
                <a16:creationId xmlns:a16="http://schemas.microsoft.com/office/drawing/2014/main" id="{DE25DF8B-CDB9-E116-2B11-F9CB78DC09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C94E9C-4F69-3D03-7928-71B576AE6A87}"/>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736590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640D3-30A4-B4B0-C376-C89F6CB227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A04F91-E35A-4C3E-B13A-E035635E58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3C604B-4BBB-BD38-79BC-2C03672FDB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1703BD-4181-434B-0184-E5E21C774E3D}"/>
              </a:ext>
            </a:extLst>
          </p:cNvPr>
          <p:cNvSpPr>
            <a:spLocks noGrp="1"/>
          </p:cNvSpPr>
          <p:nvPr>
            <p:ph type="dt" sz="half" idx="10"/>
          </p:nvPr>
        </p:nvSpPr>
        <p:spPr/>
        <p:txBody>
          <a:bodyPr/>
          <a:lstStyle/>
          <a:p>
            <a:fld id="{F69FAA5A-1588-4F13-A65F-AC0F8B49E214}" type="datetimeFigureOut">
              <a:rPr lang="en-US" smtClean="0"/>
              <a:t>11/28/2023</a:t>
            </a:fld>
            <a:endParaRPr lang="en-US"/>
          </a:p>
        </p:txBody>
      </p:sp>
      <p:sp>
        <p:nvSpPr>
          <p:cNvPr id="6" name="Footer Placeholder 5">
            <a:extLst>
              <a:ext uri="{FF2B5EF4-FFF2-40B4-BE49-F238E27FC236}">
                <a16:creationId xmlns:a16="http://schemas.microsoft.com/office/drawing/2014/main" id="{AC655C49-18E1-1146-F967-89744E2512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74DC10-5055-7B1B-9465-C19E139B50FA}"/>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2855679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CE3D7C-95DD-DEFA-EC23-B19F8AA8DC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D259750-CD8E-0993-68E8-584C505CCE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C65614-B00F-2103-CA1E-3B9120B6BC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9FAA5A-1588-4F13-A65F-AC0F8B49E214}" type="datetimeFigureOut">
              <a:rPr lang="en-US" smtClean="0"/>
              <a:t>11/28/2023</a:t>
            </a:fld>
            <a:endParaRPr lang="en-US"/>
          </a:p>
        </p:txBody>
      </p:sp>
      <p:sp>
        <p:nvSpPr>
          <p:cNvPr id="5" name="Footer Placeholder 4">
            <a:extLst>
              <a:ext uri="{FF2B5EF4-FFF2-40B4-BE49-F238E27FC236}">
                <a16:creationId xmlns:a16="http://schemas.microsoft.com/office/drawing/2014/main" id="{E060CCC9-2544-DF1D-D28F-45A4EDE0FD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BF57D9-E45A-D265-ADFC-EA447A86D7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9CA2EB-79F3-4F9A-B27D-C302D6359F3C}" type="slidenum">
              <a:rPr lang="en-US" smtClean="0"/>
              <a:t>‹#›</a:t>
            </a:fld>
            <a:endParaRPr lang="en-US"/>
          </a:p>
        </p:txBody>
      </p:sp>
    </p:spTree>
    <p:extLst>
      <p:ext uri="{BB962C8B-B14F-4D97-AF65-F5344CB8AC3E}">
        <p14:creationId xmlns:p14="http://schemas.microsoft.com/office/powerpoint/2010/main" val="38706662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9FAA5A-1588-4F13-A65F-AC0F8B49E214}" type="datetimeFigureOut">
              <a:rPr lang="en-US" smtClean="0"/>
              <a:t>11/28/2023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9CA2EB-79F3-4F9A-B27D-C302D6359F3C}" type="slidenum">
              <a:rPr lang="en-US" smtClean="0"/>
              <a:t>‹#›</a:t>
            </a:fld>
            <a:endParaRPr lang="en-US"/>
          </a:p>
        </p:txBody>
      </p:sp>
    </p:spTree>
    <p:extLst>
      <p:ext uri="{BB962C8B-B14F-4D97-AF65-F5344CB8AC3E}">
        <p14:creationId xmlns:p14="http://schemas.microsoft.com/office/powerpoint/2010/main" val="1933134191"/>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4.png"/><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26.gif"/><Relationship Id="rId4" Type="http://schemas.openxmlformats.org/officeDocument/2006/relationships/image" Target="../media/image25.pn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6.gif"/><Relationship Id="rId4" Type="http://schemas.openxmlformats.org/officeDocument/2006/relationships/image" Target="../media/image25.pn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6.gif"/><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16.png"/><Relationship Id="rId4" Type="http://schemas.openxmlformats.org/officeDocument/2006/relationships/image" Target="../media/image28.png"/></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4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8" Type="http://schemas.openxmlformats.org/officeDocument/2006/relationships/hyperlink" Target="https://grabcad.com/library/robot-servo-motor-gripper-1" TargetMode="External"/><Relationship Id="rId3" Type="http://schemas.openxmlformats.org/officeDocument/2006/relationships/hyperlink" Target="https://www.pharmacymentor.com/pharmacy-automation-ultimate-guide/" TargetMode="External"/><Relationship Id="rId7" Type="http://schemas.openxmlformats.org/officeDocument/2006/relationships/hyperlink" Target="https://grabcad.com/library/robotic-gripper-with-worm-gears-1"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www.youtube.com/watch?v=u1y-VXqgBAU" TargetMode="External"/><Relationship Id="rId5" Type="http://schemas.openxmlformats.org/officeDocument/2006/relationships/hyperlink" Target="https://www.youtube.com/watch?v=cvm5OWBEglw" TargetMode="External"/><Relationship Id="rId10" Type="http://schemas.openxmlformats.org/officeDocument/2006/relationships/hyperlink" Target="https://grabcad.com/library/linear-actuator-slide-belt-driven-1" TargetMode="External"/><Relationship Id="rId4" Type="http://schemas.openxmlformats.org/officeDocument/2006/relationships/hyperlink" Target="https://content.time.com/time/health/article/0,8599,1578074,00.html" TargetMode="External"/><Relationship Id="rId9" Type="http://schemas.openxmlformats.org/officeDocument/2006/relationships/hyperlink" Target="https://www.researchgate.net/figure/Schematic-diagram-of-a-vertical-ball-screw-feed-system_fig1_318691092" TargetMode="External"/></Relationships>
</file>

<file path=ppt/slides/_rels/slide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tore with shelves of medicine&#10;&#10;Description automatically generated with medium confidence">
            <a:extLst>
              <a:ext uri="{FF2B5EF4-FFF2-40B4-BE49-F238E27FC236}">
                <a16:creationId xmlns:a16="http://schemas.microsoft.com/office/drawing/2014/main" id="{758713D6-50B4-2871-31C8-77E61B4DD87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Tree>
    <p:extLst>
      <p:ext uri="{BB962C8B-B14F-4D97-AF65-F5344CB8AC3E}">
        <p14:creationId xmlns:p14="http://schemas.microsoft.com/office/powerpoint/2010/main" val="1937639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1271602" y="3013501"/>
            <a:ext cx="9648795" cy="830997"/>
          </a:xfrm>
          <a:prstGeom prst="rect">
            <a:avLst/>
          </a:prstGeom>
          <a:noFill/>
        </p:spPr>
        <p:txBody>
          <a:bodyPr wrap="none" rtlCol="0">
            <a:spAutoFit/>
          </a:bodyPr>
          <a:lstStyle/>
          <a:p>
            <a:pPr marL="457200" indent="-457200" algn="ctr">
              <a:buClr>
                <a:schemeClr val="bg1"/>
              </a:buClr>
              <a:buFont typeface="Wingdings" panose="05000000000000000000" pitchFamily="2" charset="2"/>
              <a:buChar char="v"/>
            </a:pPr>
            <a:r>
              <a:rPr lang="en-US" sz="4800" b="1" dirty="0">
                <a:solidFill>
                  <a:schemeClr val="bg1"/>
                </a:solidFill>
                <a:latin typeface="Josefin Sans" pitchFamily="2" charset="0"/>
                <a:cs typeface="Akhbar MT" pitchFamily="2" charset="-78"/>
              </a:rPr>
              <a:t>Related Works &amp; Applications</a:t>
            </a:r>
            <a:r>
              <a:rPr lang="en-US" sz="3200" dirty="0">
                <a:solidFill>
                  <a:schemeClr val="bg1"/>
                </a:solidFill>
              </a:rPr>
              <a:t> </a:t>
            </a:r>
          </a:p>
        </p:txBody>
      </p:sp>
    </p:spTree>
    <p:extLst>
      <p:ext uri="{BB962C8B-B14F-4D97-AF65-F5344CB8AC3E}">
        <p14:creationId xmlns:p14="http://schemas.microsoft.com/office/powerpoint/2010/main" val="950457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8" name="Title 1">
            <a:extLst>
              <a:ext uri="{FF2B5EF4-FFF2-40B4-BE49-F238E27FC236}">
                <a16:creationId xmlns:a16="http://schemas.microsoft.com/office/drawing/2014/main" id="{5D085063-253B-ADF3-6D41-204AC0CCCD92}"/>
              </a:ext>
            </a:extLst>
          </p:cNvPr>
          <p:cNvSpPr txBox="1">
            <a:spLocks/>
          </p:cNvSpPr>
          <p:nvPr/>
        </p:nvSpPr>
        <p:spPr>
          <a:xfrm>
            <a:off x="699656" y="531380"/>
            <a:ext cx="3816095" cy="19380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3400" b="1" dirty="0">
                <a:solidFill>
                  <a:schemeClr val="bg1"/>
                </a:solidFill>
                <a:latin typeface="Josefin Sans" pitchFamily="2" charset="0"/>
                <a:ea typeface="+mn-ea"/>
                <a:cs typeface="Akhbar MT" pitchFamily="2" charset="-78"/>
              </a:rPr>
              <a:t>Initiation of the First Smart Pharmacy</a:t>
            </a:r>
          </a:p>
        </p:txBody>
      </p:sp>
      <p:sp>
        <p:nvSpPr>
          <p:cNvPr id="9" name="Content Placeholder 8">
            <a:extLst>
              <a:ext uri="{FF2B5EF4-FFF2-40B4-BE49-F238E27FC236}">
                <a16:creationId xmlns:a16="http://schemas.microsoft.com/office/drawing/2014/main" id="{AA008CCC-AC2E-8E82-44B7-E63EBDDF2C5A}"/>
              </a:ext>
            </a:extLst>
          </p:cNvPr>
          <p:cNvSpPr txBox="1">
            <a:spLocks/>
          </p:cNvSpPr>
          <p:nvPr/>
        </p:nvSpPr>
        <p:spPr>
          <a:xfrm>
            <a:off x="699655" y="2890866"/>
            <a:ext cx="3816096" cy="36943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ysClr val="window" lastClr="FFFFFF"/>
                </a:solidFill>
                <a:effectLst/>
                <a:uLnTx/>
                <a:uFillTx/>
                <a:latin typeface="Calibri" panose="020F0502020204030204"/>
                <a:ea typeface="+mn-ea"/>
                <a:cs typeface="+mn-cs"/>
              </a:rPr>
              <a:t>The first smart pharmacy was launched in Dubai in 2017. The pharmacy uses a robotic dispensing system that can fill prescriptions in as little as 15 seconds. The system is also able to track the inventory of medication and alert the staff when it is low.</a:t>
            </a:r>
          </a:p>
        </p:txBody>
      </p:sp>
      <p:pic>
        <p:nvPicPr>
          <p:cNvPr id="10" name="Content Placeholder 4">
            <a:extLst>
              <a:ext uri="{FF2B5EF4-FFF2-40B4-BE49-F238E27FC236}">
                <a16:creationId xmlns:a16="http://schemas.microsoft.com/office/drawing/2014/main" id="{263C5EEE-3AA8-BB83-B4B8-13E6536051B4}"/>
              </a:ext>
            </a:extLst>
          </p:cNvPr>
          <p:cNvPicPr>
            <a:picLocks noChangeAspect="1"/>
          </p:cNvPicPr>
          <p:nvPr/>
        </p:nvPicPr>
        <p:blipFill>
          <a:blip r:embed="rId3">
            <a:extLst>
              <a:ext uri="{28A0092B-C50C-407E-A947-70E740481C1C}">
                <a14:useLocalDpi xmlns:a14="http://schemas.microsoft.com/office/drawing/2010/main" val="0"/>
              </a:ext>
            </a:extLst>
          </a:blip>
          <a:srcRect l="3032" r="3032"/>
          <a:stretch/>
        </p:blipFill>
        <p:spPr>
          <a:xfrm>
            <a:off x="4904316" y="-4"/>
            <a:ext cx="7287684" cy="3694372"/>
          </a:xfrm>
          <a:prstGeom prst="rect">
            <a:avLst/>
          </a:prstGeom>
          <a:ln>
            <a:noFill/>
          </a:ln>
          <a:effectLst>
            <a:softEdge rad="112500"/>
          </a:effectLst>
        </p:spPr>
      </p:pic>
      <p:pic>
        <p:nvPicPr>
          <p:cNvPr id="11" name="Picture 10" descr="Vaccine storage and manufacturing">
            <a:extLst>
              <a:ext uri="{FF2B5EF4-FFF2-40B4-BE49-F238E27FC236}">
                <a16:creationId xmlns:a16="http://schemas.microsoft.com/office/drawing/2014/main" id="{0C9352D2-16CE-9D0E-C04E-2850611CCDFA}"/>
              </a:ext>
            </a:extLst>
          </p:cNvPr>
          <p:cNvPicPr>
            <a:picLocks noChangeAspect="1"/>
          </p:cNvPicPr>
          <p:nvPr/>
        </p:nvPicPr>
        <p:blipFill rotWithShape="1">
          <a:blip r:embed="rId4"/>
          <a:srcRect t="12570" b="26180"/>
          <a:stretch/>
        </p:blipFill>
        <p:spPr>
          <a:xfrm>
            <a:off x="4904316" y="3802961"/>
            <a:ext cx="7294793" cy="3055043"/>
          </a:xfrm>
          <a:prstGeom prst="rect">
            <a:avLst/>
          </a:prstGeom>
          <a:ln>
            <a:noFill/>
          </a:ln>
          <a:effectLst>
            <a:softEdge rad="112500"/>
          </a:effectLst>
        </p:spPr>
      </p:pic>
    </p:spTree>
    <p:extLst>
      <p:ext uri="{BB962C8B-B14F-4D97-AF65-F5344CB8AC3E}">
        <p14:creationId xmlns:p14="http://schemas.microsoft.com/office/powerpoint/2010/main" val="2963170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FD8B4ECF-1E81-5858-716B-B913889E074D}"/>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a:stretch/>
        </p:blipFill>
        <p:spPr>
          <a:xfrm>
            <a:off x="19" y="1"/>
            <a:ext cx="12191981" cy="6857989"/>
          </a:xfrm>
          <a:prstGeom prst="rect">
            <a:avLst/>
          </a:prstGeom>
        </p:spPr>
      </p:pic>
      <p:sp>
        <p:nvSpPr>
          <p:cNvPr id="8" name="Title 7">
            <a:extLst>
              <a:ext uri="{FF2B5EF4-FFF2-40B4-BE49-F238E27FC236}">
                <a16:creationId xmlns:a16="http://schemas.microsoft.com/office/drawing/2014/main" id="{69829031-023E-9981-E2A8-7484209F38BD}"/>
              </a:ext>
            </a:extLst>
          </p:cNvPr>
          <p:cNvSpPr>
            <a:spLocks noGrp="1"/>
          </p:cNvSpPr>
          <p:nvPr>
            <p:ph type="title"/>
          </p:nvPr>
        </p:nvSpPr>
        <p:spPr/>
        <p:txBody>
          <a:bodyPr vert="horz" lIns="91440" tIns="45720" rIns="91440" bIns="45720" rtlCol="0" anchor="ctr">
            <a:normAutofit/>
          </a:bodyPr>
          <a:lstStyle/>
          <a:p>
            <a:r>
              <a:rPr lang="en-US" b="1" dirty="0">
                <a:ln w="22225">
                  <a:solidFill>
                    <a:srgbClr val="FFFFFF"/>
                  </a:solidFill>
                </a:ln>
                <a:solidFill>
                  <a:srgbClr val="FFFFFF"/>
                </a:solidFill>
              </a:rPr>
              <a:t>Implementation and Impact</a:t>
            </a:r>
          </a:p>
        </p:txBody>
      </p:sp>
      <p:sp>
        <p:nvSpPr>
          <p:cNvPr id="10" name="Text Placeholder 2">
            <a:extLst>
              <a:ext uri="{FF2B5EF4-FFF2-40B4-BE49-F238E27FC236}">
                <a16:creationId xmlns:a16="http://schemas.microsoft.com/office/drawing/2014/main" id="{187BACCF-46AD-99DA-682C-CDFFD23FAEAF}"/>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600" b="0" i="0" u="none" strike="noStrike" kern="1200" cap="none" spc="0" normalizeH="0" baseline="0" noProof="0" dirty="0">
                <a:ln>
                  <a:noFill/>
                </a:ln>
                <a:solidFill>
                  <a:srgbClr val="FFFFFF"/>
                </a:solidFill>
                <a:effectLst/>
                <a:uLnTx/>
                <a:uFillTx/>
                <a:latin typeface="Calibri" panose="020F0502020204030204"/>
                <a:ea typeface="+mn-ea"/>
                <a:cs typeface="+mn-cs"/>
              </a:rPr>
              <a:t>The implementation of smart pharmacy technology has had several positive impacts on patient care ,which can lead to better health outcomes.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FFFFFF"/>
                </a:solidFill>
                <a:effectLst/>
                <a:uLnTx/>
                <a:uFillTx/>
                <a:latin typeface="Calibri" panose="020F0502020204030204"/>
                <a:ea typeface="+mn-ea"/>
                <a:cs typeface="+mn-cs"/>
              </a:rPr>
              <a:t>Statistics: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srgbClr val="FFFFFF"/>
                </a:solidFill>
                <a:effectLst/>
                <a:uLnTx/>
                <a:uFillTx/>
                <a:latin typeface="Calibri" panose="020F0502020204030204"/>
                <a:ea typeface="+mn-ea"/>
                <a:cs typeface="+mn-cs"/>
              </a:rPr>
              <a:t>Smart pharmacies can reduce medication errors by up to 50%.</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prstClr val="white"/>
                </a:solidFill>
                <a:effectLst/>
                <a:uLnTx/>
                <a:uFillTx/>
                <a:latin typeface="Calibri" panose="020F0502020204030204"/>
                <a:ea typeface="+mn-ea"/>
                <a:cs typeface="+mn-cs"/>
              </a:rPr>
              <a:t>95% of patients were satisfied with the speed and accuracy of the service.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0692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0"/>
            <a:ext cx="12191980" cy="6856718"/>
          </a:xfrm>
          <a:prstGeom prst="rect">
            <a:avLst/>
          </a:prstGeom>
        </p:spPr>
      </p:pic>
      <p:sp>
        <p:nvSpPr>
          <p:cNvPr id="2" name="Title 1">
            <a:extLst>
              <a:ext uri="{FF2B5EF4-FFF2-40B4-BE49-F238E27FC236}">
                <a16:creationId xmlns:a16="http://schemas.microsoft.com/office/drawing/2014/main" id="{730BB34B-6045-3E6A-1F53-5FB1A37B7FA8}"/>
              </a:ext>
            </a:extLst>
          </p:cNvPr>
          <p:cNvSpPr>
            <a:spLocks noGrp="1"/>
          </p:cNvSpPr>
          <p:nvPr>
            <p:ph type="title"/>
          </p:nvPr>
        </p:nvSpPr>
        <p:spPr>
          <a:xfrm>
            <a:off x="6850385" y="1185354"/>
            <a:ext cx="4725881" cy="2276997"/>
          </a:xfrm>
        </p:spPr>
        <p:txBody>
          <a:bodyPr>
            <a:noAutofit/>
          </a:bodyPr>
          <a:lstStyle/>
          <a:p>
            <a:r>
              <a:rPr lang="en-US" sz="2000" b="1" dirty="0">
                <a:solidFill>
                  <a:schemeClr val="bg1"/>
                </a:solidFill>
              </a:rPr>
              <a:t>King Faisal Specialist Hospital, Saudi Arabia</a:t>
            </a:r>
            <a:br>
              <a:rPr lang="en-US" sz="2000" dirty="0">
                <a:solidFill>
                  <a:schemeClr val="bg1"/>
                </a:solidFill>
              </a:rPr>
            </a:br>
            <a:br>
              <a:rPr lang="en-US" sz="1800" dirty="0">
                <a:solidFill>
                  <a:schemeClr val="bg1"/>
                </a:solidFill>
              </a:rPr>
            </a:br>
            <a:r>
              <a:rPr lang="en-US" sz="1800" dirty="0">
                <a:solidFill>
                  <a:schemeClr val="bg1"/>
                </a:solidFill>
              </a:rPr>
              <a:t>Comprehensive Approach: Robotic dispensing, adherence, patient monitoring</a:t>
            </a:r>
            <a:br>
              <a:rPr lang="en-US" sz="1800" dirty="0">
                <a:solidFill>
                  <a:schemeClr val="bg1"/>
                </a:solidFill>
              </a:rPr>
            </a:br>
            <a:r>
              <a:rPr lang="en-US" sz="1800" dirty="0">
                <a:solidFill>
                  <a:schemeClr val="bg1"/>
                </a:solidFill>
              </a:rPr>
              <a:t>Results: 20% error reduction, 5% improved safety, 10% adherence, 3% fewer readmissions</a:t>
            </a:r>
            <a:br>
              <a:rPr lang="en-US" sz="1800" dirty="0">
                <a:solidFill>
                  <a:schemeClr val="bg1"/>
                </a:solidFill>
              </a:rPr>
            </a:br>
            <a:endParaRPr lang="en-US" sz="1800" dirty="0">
              <a:solidFill>
                <a:schemeClr val="bg1"/>
              </a:solidFill>
            </a:endParaRPr>
          </a:p>
        </p:txBody>
      </p:sp>
      <p:sp>
        <p:nvSpPr>
          <p:cNvPr id="3" name="Title 1">
            <a:extLst>
              <a:ext uri="{FF2B5EF4-FFF2-40B4-BE49-F238E27FC236}">
                <a16:creationId xmlns:a16="http://schemas.microsoft.com/office/drawing/2014/main" id="{F24C2F54-933F-71B3-2310-38C03F463987}"/>
              </a:ext>
            </a:extLst>
          </p:cNvPr>
          <p:cNvSpPr txBox="1">
            <a:spLocks/>
          </p:cNvSpPr>
          <p:nvPr/>
        </p:nvSpPr>
        <p:spPr>
          <a:xfrm>
            <a:off x="6847154" y="3798046"/>
            <a:ext cx="5149201" cy="18823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1" i="0" u="none" strike="noStrike" kern="1200" cap="none" spc="0" normalizeH="0" baseline="0" noProof="0" dirty="0">
                <a:ln>
                  <a:noFill/>
                </a:ln>
                <a:solidFill>
                  <a:prstClr val="white"/>
                </a:solidFill>
                <a:effectLst/>
                <a:uLnTx/>
                <a:uFillTx/>
                <a:latin typeface="Calibri Light" panose="020F0302020204030204"/>
                <a:ea typeface="+mj-ea"/>
                <a:cs typeface="+mj-cs"/>
              </a:rPr>
              <a:t>Cleveland Clinic Abu Dhabi Pharmacy, UAE</a:t>
            </a:r>
          </a:p>
          <a:p>
            <a:pPr marL="0" marR="0" lvl="0" indent="0" algn="l" defTabSz="914400" rtl="0" eaLnBrk="1" fontAlgn="auto" latinLnBrk="0" hangingPunct="1">
              <a:lnSpc>
                <a:spcPct val="90000"/>
              </a:lnSpc>
              <a:spcBef>
                <a:spcPct val="0"/>
              </a:spcBef>
              <a:spcAft>
                <a:spcPts val="0"/>
              </a:spcAft>
              <a:buClrTx/>
              <a:buSzTx/>
              <a:buFontTx/>
              <a:buNone/>
              <a:tabLst/>
              <a:defRPr/>
            </a:pPr>
            <a:br>
              <a:rPr kumimoji="0" lang="en-US" sz="1400" b="0" i="0" u="none" strike="noStrike" kern="1200" cap="none" spc="0" normalizeH="0" baseline="0" noProof="0" dirty="0">
                <a:ln>
                  <a:noFill/>
                </a:ln>
                <a:solidFill>
                  <a:prstClr val="white"/>
                </a:solidFill>
                <a:effectLst/>
                <a:uLnTx/>
                <a:uFillTx/>
                <a:latin typeface="Calibri Light" panose="020F0302020204030204"/>
                <a:ea typeface="+mj-ea"/>
                <a:cs typeface="+mj-cs"/>
              </a:rPr>
            </a:br>
            <a: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t>Integrated System: Robotic dispensing, tracking, patient education</a:t>
            </a:r>
            <a:b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br>
            <a: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t>Achievements: 10% fewer errors, 3% enhanced safety, 8% increased satisfaction</a:t>
            </a:r>
            <a:endParaRPr kumimoji="0" lang="en-US" sz="1400" b="0" i="0" u="none" strike="noStrike" kern="1200" cap="none" spc="0" normalizeH="0" baseline="0" noProof="0" dirty="0">
              <a:ln>
                <a:noFill/>
              </a:ln>
              <a:solidFill>
                <a:prstClr val="white"/>
              </a:solidFill>
              <a:effectLst/>
              <a:uLnTx/>
              <a:uFillTx/>
              <a:latin typeface="Calibri Light" panose="020F0302020204030204"/>
              <a:ea typeface="+mj-ea"/>
              <a:cs typeface="+mj-cs"/>
            </a:endParaRPr>
          </a:p>
        </p:txBody>
      </p:sp>
      <p:sp>
        <p:nvSpPr>
          <p:cNvPr id="4" name="Title 1">
            <a:extLst>
              <a:ext uri="{FF2B5EF4-FFF2-40B4-BE49-F238E27FC236}">
                <a16:creationId xmlns:a16="http://schemas.microsoft.com/office/drawing/2014/main" id="{00B47437-3CA8-43B7-3F8A-B61A2DEB25AA}"/>
              </a:ext>
            </a:extLst>
          </p:cNvPr>
          <p:cNvSpPr txBox="1">
            <a:spLocks/>
          </p:cNvSpPr>
          <p:nvPr/>
        </p:nvSpPr>
        <p:spPr>
          <a:xfrm>
            <a:off x="712004" y="865042"/>
            <a:ext cx="4672012" cy="29630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br>
              <a:rPr kumimoji="0" lang="en-US" sz="2000" b="1" i="0" u="none" strike="noStrike" kern="1200" cap="none" spc="0" normalizeH="0" baseline="0" noProof="0" dirty="0">
                <a:ln>
                  <a:noFill/>
                </a:ln>
                <a:solidFill>
                  <a:prstClr val="white"/>
                </a:solidFill>
                <a:effectLst/>
                <a:uLnTx/>
                <a:uFillTx/>
                <a:latin typeface="Calibri Light" panose="020F0302020204030204"/>
                <a:ea typeface="+mj-ea"/>
                <a:cs typeface="+mj-cs"/>
              </a:rPr>
            </a:br>
            <a:br>
              <a:rPr kumimoji="0" lang="en-US" sz="2000" b="1" i="0" u="none" strike="noStrike" kern="1200" cap="none" spc="0" normalizeH="0" baseline="0" noProof="0" dirty="0">
                <a:ln>
                  <a:noFill/>
                </a:ln>
                <a:solidFill>
                  <a:prstClr val="white"/>
                </a:solidFill>
                <a:effectLst/>
                <a:uLnTx/>
                <a:uFillTx/>
                <a:latin typeface="Calibri Light" panose="020F0302020204030204"/>
                <a:ea typeface="+mj-ea"/>
                <a:cs typeface="+mj-cs"/>
              </a:rPr>
            </a:br>
            <a:r>
              <a:rPr kumimoji="0" lang="en-US" sz="2000" b="1" i="0" u="none" strike="noStrike" kern="1200" cap="none" spc="0" normalizeH="0" baseline="0" noProof="0" dirty="0">
                <a:ln>
                  <a:noFill/>
                </a:ln>
                <a:solidFill>
                  <a:prstClr val="white"/>
                </a:solidFill>
                <a:effectLst/>
                <a:uLnTx/>
                <a:uFillTx/>
                <a:latin typeface="Calibri Light" panose="020F0302020204030204"/>
                <a:ea typeface="+mj-ea"/>
                <a:cs typeface="+mj-cs"/>
              </a:rPr>
              <a:t>Al Zahra Hospital Pharmacy, Dubai</a:t>
            </a:r>
          </a:p>
          <a:p>
            <a:pPr marL="0" marR="0" lvl="0" indent="0" algn="l" defTabSz="914400" rtl="0" eaLnBrk="1" fontAlgn="auto" latinLnBrk="0" hangingPunct="1">
              <a:lnSpc>
                <a:spcPct val="90000"/>
              </a:lnSpc>
              <a:spcBef>
                <a:spcPct val="0"/>
              </a:spcBef>
              <a:spcAft>
                <a:spcPts val="0"/>
              </a:spcAft>
              <a:buClrTx/>
              <a:buSzTx/>
              <a:buFontTx/>
              <a:buNone/>
              <a:tabLst/>
              <a:defRPr/>
            </a:pPr>
            <a:b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br>
            <a: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t>Inventory Management: Real-time tracking to prevent shortages</a:t>
            </a:r>
            <a:b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br>
            <a: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t>Outcomes: Reduced medication errors by 50%, 20% improvement in safety, 15% increased satisfaction</a:t>
            </a:r>
            <a:b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br>
            <a:b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br>
            <a:endPar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endParaRPr>
          </a:p>
        </p:txBody>
      </p:sp>
      <p:sp>
        <p:nvSpPr>
          <p:cNvPr id="6" name="Title 1">
            <a:extLst>
              <a:ext uri="{FF2B5EF4-FFF2-40B4-BE49-F238E27FC236}">
                <a16:creationId xmlns:a16="http://schemas.microsoft.com/office/drawing/2014/main" id="{FE0F037D-1055-C56E-FCB2-31AF4A1DB67A}"/>
              </a:ext>
            </a:extLst>
          </p:cNvPr>
          <p:cNvSpPr txBox="1">
            <a:spLocks/>
          </p:cNvSpPr>
          <p:nvPr/>
        </p:nvSpPr>
        <p:spPr>
          <a:xfrm>
            <a:off x="714121" y="3658293"/>
            <a:ext cx="5418932" cy="226853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br>
              <a:rPr kumimoji="0" lang="en-US" sz="2000" b="1" i="0" u="none" strike="noStrike" kern="1200" cap="none" spc="0" normalizeH="0" baseline="0" noProof="0" dirty="0">
                <a:ln>
                  <a:noFill/>
                </a:ln>
                <a:solidFill>
                  <a:prstClr val="white"/>
                </a:solidFill>
                <a:effectLst/>
                <a:uLnTx/>
                <a:uFillTx/>
                <a:latin typeface="Calibri Light" panose="020F0302020204030204"/>
                <a:ea typeface="+mj-ea"/>
                <a:cs typeface="+mj-cs"/>
              </a:rPr>
            </a:br>
            <a:r>
              <a:rPr kumimoji="0" lang="en-US" sz="2000" b="1" i="0" u="none" strike="noStrike" kern="1200" cap="none" spc="0" normalizeH="0" baseline="0" noProof="0" dirty="0">
                <a:ln>
                  <a:noFill/>
                </a:ln>
                <a:solidFill>
                  <a:prstClr val="white"/>
                </a:solidFill>
                <a:effectLst/>
                <a:uLnTx/>
                <a:uFillTx/>
                <a:latin typeface="Calibri Light" panose="020F0302020204030204"/>
                <a:ea typeface="+mj-ea"/>
                <a:cs typeface="+mj-cs"/>
              </a:rPr>
              <a:t>Hamad Medical Corporation Pharmacy, Qatar</a:t>
            </a:r>
          </a:p>
          <a:p>
            <a:pPr marL="0" marR="0" lvl="0" indent="0" algn="l" defTabSz="914400" rtl="0" eaLnBrk="1" fontAlgn="auto" latinLnBrk="0" hangingPunct="1">
              <a:lnSpc>
                <a:spcPct val="90000"/>
              </a:lnSpc>
              <a:spcBef>
                <a:spcPct val="0"/>
              </a:spcBef>
              <a:spcAft>
                <a:spcPts val="0"/>
              </a:spcAft>
              <a:buClrTx/>
              <a:buSzTx/>
              <a:buFontTx/>
              <a:buNone/>
              <a:tabLst/>
              <a:defRPr/>
            </a:pPr>
            <a:b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br>
            <a: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t>Holistic System: Robotic dispensing, tracking,</a:t>
            </a: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t> patient education</a:t>
            </a:r>
            <a:b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br>
            <a: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t>Improvements: 30% fewer errors, 10% better safety,</a:t>
            </a: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t> 5% enhanced adherence</a:t>
            </a:r>
            <a:br>
              <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rPr>
            </a:br>
            <a:endParaRPr kumimoji="0" lang="en-US" sz="1800" b="0" i="0" u="none" strike="noStrike" kern="1200" cap="none" spc="0" normalizeH="0" baseline="0" noProof="0" dirty="0">
              <a:ln>
                <a:noFill/>
              </a:ln>
              <a:solidFill>
                <a:prstClr val="white"/>
              </a:solidFill>
              <a:effectLst/>
              <a:uLnTx/>
              <a:uFillTx/>
              <a:latin typeface="Calibri Light" panose="020F0302020204030204"/>
              <a:ea typeface="+mj-ea"/>
              <a:cs typeface="+mj-cs"/>
            </a:endParaRPr>
          </a:p>
        </p:txBody>
      </p:sp>
      <p:sp>
        <p:nvSpPr>
          <p:cNvPr id="7" name="Title 1">
            <a:extLst>
              <a:ext uri="{FF2B5EF4-FFF2-40B4-BE49-F238E27FC236}">
                <a16:creationId xmlns:a16="http://schemas.microsoft.com/office/drawing/2014/main" id="{9D963AB1-513D-1D40-0ECE-A4BBC4F150AD}"/>
              </a:ext>
            </a:extLst>
          </p:cNvPr>
          <p:cNvSpPr txBox="1">
            <a:spLocks/>
          </p:cNvSpPr>
          <p:nvPr/>
        </p:nvSpPr>
        <p:spPr>
          <a:xfrm>
            <a:off x="428272" y="243069"/>
            <a:ext cx="11568080" cy="79179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j-ea"/>
                <a:cs typeface="Akhbar MT" pitchFamily="2" charset="-78"/>
              </a:rPr>
              <a:t>Smart Pharmacy Systems: A Comparative Overview</a:t>
            </a:r>
          </a:p>
        </p:txBody>
      </p:sp>
      <p:cxnSp>
        <p:nvCxnSpPr>
          <p:cNvPr id="9" name="Straight Connector 8">
            <a:extLst>
              <a:ext uri="{FF2B5EF4-FFF2-40B4-BE49-F238E27FC236}">
                <a16:creationId xmlns:a16="http://schemas.microsoft.com/office/drawing/2014/main" id="{1E7E4DBF-9677-9740-B7D9-6B7DE5EEFFBE}"/>
              </a:ext>
            </a:extLst>
          </p:cNvPr>
          <p:cNvCxnSpPr/>
          <p:nvPr/>
        </p:nvCxnSpPr>
        <p:spPr>
          <a:xfrm>
            <a:off x="6096000" y="1394170"/>
            <a:ext cx="0" cy="484592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FEF2AE6-E3CF-4D3B-E170-10864627FF64}"/>
              </a:ext>
            </a:extLst>
          </p:cNvPr>
          <p:cNvCxnSpPr>
            <a:cxnSpLocks/>
          </p:cNvCxnSpPr>
          <p:nvPr/>
        </p:nvCxnSpPr>
        <p:spPr>
          <a:xfrm flipH="1">
            <a:off x="681747" y="3817132"/>
            <a:ext cx="1116463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3175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0"/>
            <a:ext cx="12191980" cy="6856718"/>
          </a:xfrm>
          <a:prstGeom prst="rect">
            <a:avLst/>
          </a:prstGeom>
        </p:spPr>
      </p:pic>
      <p:sp>
        <p:nvSpPr>
          <p:cNvPr id="11" name="Title 10">
            <a:extLst>
              <a:ext uri="{FF2B5EF4-FFF2-40B4-BE49-F238E27FC236}">
                <a16:creationId xmlns:a16="http://schemas.microsoft.com/office/drawing/2014/main" id="{5BFAFEB7-01CC-431F-5C84-3DDBB8F7776D}"/>
              </a:ext>
            </a:extLst>
          </p:cNvPr>
          <p:cNvSpPr>
            <a:spLocks noGrp="1"/>
          </p:cNvSpPr>
          <p:nvPr>
            <p:ph type="title"/>
          </p:nvPr>
        </p:nvSpPr>
        <p:spPr>
          <a:xfrm>
            <a:off x="876300" y="365125"/>
            <a:ext cx="10515600" cy="1325563"/>
          </a:xfrm>
        </p:spPr>
        <p:txBody>
          <a:bodyPr/>
          <a:lstStyle/>
          <a:p>
            <a:br>
              <a:rPr lang="en-US" sz="4400" b="1" dirty="0">
                <a:solidFill>
                  <a:schemeClr val="bg1"/>
                </a:solidFill>
                <a:latin typeface="Josefin Sans" pitchFamily="2" charset="0"/>
                <a:cs typeface="Akhbar MT" pitchFamily="2" charset="-78"/>
              </a:rPr>
            </a:br>
            <a:endParaRPr lang="en-US" dirty="0"/>
          </a:p>
        </p:txBody>
      </p:sp>
      <p:pic>
        <p:nvPicPr>
          <p:cNvPr id="18" name="Picture 17" descr="A white plastic shelves with a metal rod&#10;&#10;Description automatically generated with medium confidence">
            <a:extLst>
              <a:ext uri="{FF2B5EF4-FFF2-40B4-BE49-F238E27FC236}">
                <a16:creationId xmlns:a16="http://schemas.microsoft.com/office/drawing/2014/main" id="{FB1E9C35-6E61-F775-656E-DBDE0596E1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19450" y="1671411"/>
            <a:ext cx="5715000" cy="4572000"/>
          </a:xfrm>
          <a:prstGeom prst="rect">
            <a:avLst/>
          </a:prstGeom>
        </p:spPr>
      </p:pic>
      <p:sp>
        <p:nvSpPr>
          <p:cNvPr id="20" name="TextBox 19">
            <a:extLst>
              <a:ext uri="{FF2B5EF4-FFF2-40B4-BE49-F238E27FC236}">
                <a16:creationId xmlns:a16="http://schemas.microsoft.com/office/drawing/2014/main" id="{0401EE73-3F06-959F-DB40-1BBBC77430AB}"/>
              </a:ext>
            </a:extLst>
          </p:cNvPr>
          <p:cNvSpPr txBox="1"/>
          <p:nvPr/>
        </p:nvSpPr>
        <p:spPr>
          <a:xfrm>
            <a:off x="534257" y="527929"/>
            <a:ext cx="5682966"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dirty="0" err="1">
                <a:solidFill>
                  <a:schemeClr val="bg1"/>
                </a:solidFill>
                <a:latin typeface="Josefin Sans" pitchFamily="2" charset="0"/>
                <a:cs typeface="Akhbar MT" pitchFamily="2" charset="-78"/>
              </a:rPr>
              <a:t>Kafr</a:t>
            </a:r>
            <a:r>
              <a:rPr lang="en-US" sz="3400" b="1" dirty="0">
                <a:solidFill>
                  <a:schemeClr val="bg1"/>
                </a:solidFill>
                <a:latin typeface="Josefin Sans" pitchFamily="2" charset="0"/>
                <a:cs typeface="Akhbar MT" pitchFamily="2" charset="-78"/>
              </a:rPr>
              <a:t>-Elsheikh University</a:t>
            </a:r>
          </a:p>
        </p:txBody>
      </p:sp>
    </p:spTree>
    <p:extLst>
      <p:ext uri="{BB962C8B-B14F-4D97-AF65-F5344CB8AC3E}">
        <p14:creationId xmlns:p14="http://schemas.microsoft.com/office/powerpoint/2010/main" val="13238877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57"/>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8412880"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a:solidFill>
                  <a:schemeClr val="bg1"/>
                </a:solidFill>
                <a:latin typeface="Josefin Sans" pitchFamily="2" charset="0"/>
                <a:cs typeface="Akhbar MT" pitchFamily="2" charset="-78"/>
              </a:rPr>
              <a:t>System Architecture [Phase diagram]</a:t>
            </a:r>
            <a:endParaRPr lang="en-US" sz="3400" b="1" dirty="0">
              <a:solidFill>
                <a:schemeClr val="bg1"/>
              </a:solidFill>
              <a:latin typeface="Josefin Sans" pitchFamily="2" charset="0"/>
              <a:cs typeface="Akhbar MT" pitchFamily="2" charset="-78"/>
            </a:endParaRPr>
          </a:p>
        </p:txBody>
      </p:sp>
      <p:sp>
        <p:nvSpPr>
          <p:cNvPr id="2" name="Google Shape;1567;p60">
            <a:extLst>
              <a:ext uri="{FF2B5EF4-FFF2-40B4-BE49-F238E27FC236}">
                <a16:creationId xmlns:a16="http://schemas.microsoft.com/office/drawing/2014/main" id="{9100766F-B844-C2D0-863C-97A3A382827B}"/>
              </a:ext>
            </a:extLst>
          </p:cNvPr>
          <p:cNvSpPr txBox="1">
            <a:spLocks/>
          </p:cNvSpPr>
          <p:nvPr/>
        </p:nvSpPr>
        <p:spPr>
          <a:xfrm>
            <a:off x="709808" y="1866695"/>
            <a:ext cx="10772383" cy="39280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L="0" marR="0" lvl="0" indent="0" algn="l" defTabSz="914400" rtl="0" eaLnBrk="1" fontAlgn="auto" latinLnBrk="0" hangingPunct="1">
              <a:lnSpc>
                <a:spcPct val="150000"/>
              </a:lnSpc>
              <a:spcBef>
                <a:spcPts val="0"/>
              </a:spcBef>
              <a:spcAft>
                <a:spcPts val="0"/>
              </a:spcAft>
              <a:buClr>
                <a:srgbClr val="315354"/>
              </a:buClr>
              <a:buSzPct val="61000"/>
              <a:buNone/>
              <a:tabLst/>
              <a:defRPr/>
            </a:pPr>
            <a:endParaRPr kumimoji="0" lang="en-US" sz="2400" b="0" i="0" u="none" strike="noStrike" kern="0" cap="none" spc="0" normalizeH="0" baseline="0" noProof="0" dirty="0">
              <a:ln>
                <a:noFill/>
              </a:ln>
              <a:solidFill>
                <a:schemeClr val="bg1"/>
              </a:solidFill>
              <a:effectLst/>
              <a:uLnTx/>
              <a:uFillTx/>
              <a:latin typeface="Times New Roman" panose="02020603050405020304" pitchFamily="18" charset="0"/>
              <a:sym typeface="Gudea"/>
            </a:endParaRPr>
          </a:p>
        </p:txBody>
      </p:sp>
      <p:pic>
        <p:nvPicPr>
          <p:cNvPr id="4" name="Picture 3">
            <a:extLst>
              <a:ext uri="{FF2B5EF4-FFF2-40B4-BE49-F238E27FC236}">
                <a16:creationId xmlns:a16="http://schemas.microsoft.com/office/drawing/2014/main" id="{7734C3FD-0AFB-DA84-1CF8-6BE4B4322BF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65549" y="2255386"/>
            <a:ext cx="11260899" cy="3409154"/>
          </a:xfrm>
          <a:prstGeom prst="rect">
            <a:avLst/>
          </a:prstGeom>
          <a:ln>
            <a:noFill/>
          </a:ln>
          <a:effectLst>
            <a:outerShdw blurRad="292100" dist="139700" dir="2700000" algn="tl" rotWithShape="0">
              <a:srgbClr val="333333">
                <a:alpha val="65000"/>
              </a:srgbClr>
            </a:outerShdw>
          </a:effectLst>
        </p:spPr>
      </p:pic>
      <p:pic>
        <p:nvPicPr>
          <p:cNvPr id="7" name="Picture 6" descr="A white background with black and white clouds&#10;&#10;Description automatically generated">
            <a:extLst>
              <a:ext uri="{FF2B5EF4-FFF2-40B4-BE49-F238E27FC236}">
                <a16:creationId xmlns:a16="http://schemas.microsoft.com/office/drawing/2014/main" id="{AAFC0CD0-B3C7-6246-5E2E-23E8FA34EC6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56287" y="2255386"/>
            <a:ext cx="1570161" cy="700415"/>
          </a:xfrm>
          <a:prstGeom prst="rect">
            <a:avLst/>
          </a:prstGeom>
        </p:spPr>
      </p:pic>
    </p:spTree>
    <p:extLst>
      <p:ext uri="{BB962C8B-B14F-4D97-AF65-F5344CB8AC3E}">
        <p14:creationId xmlns:p14="http://schemas.microsoft.com/office/powerpoint/2010/main" val="36871306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4774064"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dirty="0">
                <a:solidFill>
                  <a:schemeClr val="bg1"/>
                </a:solidFill>
                <a:latin typeface="Josefin Sans" pitchFamily="2" charset="0"/>
                <a:cs typeface="Akhbar MT" pitchFamily="2" charset="-78"/>
              </a:rPr>
              <a:t>Possible Techniques</a:t>
            </a:r>
          </a:p>
        </p:txBody>
      </p:sp>
      <p:sp>
        <p:nvSpPr>
          <p:cNvPr id="2" name="Google Shape;1567;p60">
            <a:extLst>
              <a:ext uri="{FF2B5EF4-FFF2-40B4-BE49-F238E27FC236}">
                <a16:creationId xmlns:a16="http://schemas.microsoft.com/office/drawing/2014/main" id="{9100766F-B844-C2D0-863C-97A3A382827B}"/>
              </a:ext>
            </a:extLst>
          </p:cNvPr>
          <p:cNvSpPr txBox="1">
            <a:spLocks/>
          </p:cNvSpPr>
          <p:nvPr/>
        </p:nvSpPr>
        <p:spPr>
          <a:xfrm>
            <a:off x="1006997" y="1630787"/>
            <a:ext cx="10116274" cy="44717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R="0" lvl="0" indent="-457200" algn="l" defTabSz="914400" rtl="0" eaLnBrk="1" fontAlgn="auto" latinLnBrk="0" hangingPunct="1">
              <a:lnSpc>
                <a:spcPct val="150000"/>
              </a:lnSpc>
              <a:spcBef>
                <a:spcPts val="0"/>
              </a:spcBef>
              <a:spcAft>
                <a:spcPts val="0"/>
              </a:spcAft>
              <a:buClr>
                <a:srgbClr val="FFE699"/>
              </a:buClr>
              <a:buSzPct val="61000"/>
              <a:buFont typeface="Wingdings" panose="05000000000000000000" pitchFamily="2" charset="2"/>
              <a:buChar char="v"/>
              <a:tabLst/>
              <a:defRPr/>
            </a:pPr>
            <a:r>
              <a:rPr lang="en-US" sz="3200" b="1" kern="0" dirty="0">
                <a:solidFill>
                  <a:schemeClr val="accent4">
                    <a:lumMod val="40000"/>
                    <a:lumOff val="60000"/>
                  </a:schemeClr>
                </a:solidFill>
                <a:latin typeface="Times New Roman" panose="02020603050405020304" pitchFamily="18" charset="0"/>
              </a:rPr>
              <a:t>Software</a:t>
            </a:r>
          </a:p>
          <a:p>
            <a:pPr marL="457200" lvl="1" indent="0">
              <a:lnSpc>
                <a:spcPct val="150000"/>
              </a:lnSpc>
              <a:buClr>
                <a:srgbClr val="315354"/>
              </a:buClr>
              <a:buSzPct val="61000"/>
              <a:buNone/>
              <a:defRPr/>
            </a:pPr>
            <a:r>
              <a:rPr lang="en-US" sz="2400" kern="0" dirty="0">
                <a:solidFill>
                  <a:schemeClr val="bg1"/>
                </a:solidFill>
                <a:latin typeface="Times New Roman" panose="02020603050405020304" pitchFamily="18" charset="0"/>
              </a:rPr>
              <a:t>1. Graph Algorithm</a:t>
            </a:r>
          </a:p>
          <a:p>
            <a:pPr marL="457200" lvl="1" indent="0">
              <a:lnSpc>
                <a:spcPct val="150000"/>
              </a:lnSpc>
              <a:buClr>
                <a:srgbClr val="315354"/>
              </a:buClr>
              <a:buSzPct val="61000"/>
              <a:buNone/>
              <a:defRPr/>
            </a:pPr>
            <a:r>
              <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rPr>
              <a:t>2. Desktop Application</a:t>
            </a:r>
          </a:p>
          <a:p>
            <a:pPr marL="457200" lvl="1" indent="0">
              <a:lnSpc>
                <a:spcPct val="150000"/>
              </a:lnSpc>
              <a:buClr>
                <a:srgbClr val="315354"/>
              </a:buClr>
              <a:buSzPct val="61000"/>
              <a:buNone/>
              <a:defRPr/>
            </a:pPr>
            <a:r>
              <a:rPr lang="en-US" sz="2400" kern="0" dirty="0">
                <a:solidFill>
                  <a:schemeClr val="bg1"/>
                </a:solidFill>
                <a:latin typeface="Times New Roman" panose="02020603050405020304" pitchFamily="18" charset="0"/>
              </a:rPr>
              <a:t>3. Database</a:t>
            </a:r>
          </a:p>
          <a:p>
            <a:pPr marL="457200" lvl="1" indent="0">
              <a:lnSpc>
                <a:spcPct val="150000"/>
              </a:lnSpc>
              <a:buClr>
                <a:srgbClr val="315354"/>
              </a:buClr>
              <a:buSzPct val="61000"/>
              <a:buNone/>
              <a:defRPr/>
            </a:pPr>
            <a:r>
              <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rPr>
              <a:t>4. Machine Learning</a:t>
            </a:r>
          </a:p>
          <a:p>
            <a:pPr marL="457200" lvl="1" indent="0">
              <a:lnSpc>
                <a:spcPct val="150000"/>
              </a:lnSpc>
              <a:buClr>
                <a:srgbClr val="315354"/>
              </a:buClr>
              <a:buSzPct val="61000"/>
              <a:buNone/>
              <a:defRPr/>
            </a:pPr>
            <a:r>
              <a:rPr lang="en-US" sz="2400" kern="0" dirty="0">
                <a:solidFill>
                  <a:schemeClr val="bg1"/>
                </a:solidFill>
                <a:latin typeface="Times New Roman" panose="02020603050405020304" pitchFamily="18" charset="0"/>
              </a:rPr>
              <a:t>5. IOT </a:t>
            </a:r>
            <a:endPar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endParaRPr>
          </a:p>
        </p:txBody>
      </p:sp>
      <p:pic>
        <p:nvPicPr>
          <p:cNvPr id="13" name="Picture 12">
            <a:extLst>
              <a:ext uri="{FF2B5EF4-FFF2-40B4-BE49-F238E27FC236}">
                <a16:creationId xmlns:a16="http://schemas.microsoft.com/office/drawing/2014/main" id="{0F826B9A-95D6-C5BD-9A25-B8D305D32B29}"/>
              </a:ext>
            </a:extLst>
          </p:cNvPr>
          <p:cNvPicPr>
            <a:picLocks noChangeAspect="1"/>
          </p:cNvPicPr>
          <p:nvPr/>
        </p:nvPicPr>
        <p:blipFill>
          <a:blip r:embed="rId3"/>
          <a:stretch>
            <a:fillRect/>
          </a:stretch>
        </p:blipFill>
        <p:spPr>
          <a:xfrm>
            <a:off x="8148578" y="2209318"/>
            <a:ext cx="2439364" cy="2439364"/>
          </a:xfrm>
          <a:prstGeom prst="rect">
            <a:avLst/>
          </a:prstGeom>
        </p:spPr>
      </p:pic>
    </p:spTree>
    <p:extLst>
      <p:ext uri="{BB962C8B-B14F-4D97-AF65-F5344CB8AC3E}">
        <p14:creationId xmlns:p14="http://schemas.microsoft.com/office/powerpoint/2010/main" val="17711952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4160113"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dirty="0">
                <a:solidFill>
                  <a:schemeClr val="bg1"/>
                </a:solidFill>
                <a:latin typeface="Josefin Sans" pitchFamily="2" charset="0"/>
                <a:cs typeface="Times New Roman" panose="02020603050405020304" pitchFamily="18" charset="0"/>
              </a:rPr>
              <a:t>Graph Algorithm</a:t>
            </a:r>
          </a:p>
        </p:txBody>
      </p:sp>
      <p:graphicFrame>
        <p:nvGraphicFramePr>
          <p:cNvPr id="3" name="Table 2">
            <a:extLst>
              <a:ext uri="{FF2B5EF4-FFF2-40B4-BE49-F238E27FC236}">
                <a16:creationId xmlns:a16="http://schemas.microsoft.com/office/drawing/2014/main" id="{CCAC0142-E4FD-19BF-1F9E-DC0DBDD51B13}"/>
              </a:ext>
            </a:extLst>
          </p:cNvPr>
          <p:cNvGraphicFramePr>
            <a:graphicFrameLocks noGrp="1"/>
          </p:cNvGraphicFramePr>
          <p:nvPr/>
        </p:nvGraphicFramePr>
        <p:xfrm>
          <a:off x="1476400" y="2125137"/>
          <a:ext cx="9239199" cy="3776600"/>
        </p:xfrm>
        <a:graphic>
          <a:graphicData uri="http://schemas.openxmlformats.org/drawingml/2006/table">
            <a:tbl>
              <a:tblPr firstRow="1" bandRow="1">
                <a:tableStyleId>{7E9639D4-E3E2-4D34-9284-5A2195B3D0D7}</a:tableStyleId>
              </a:tblPr>
              <a:tblGrid>
                <a:gridCol w="2468829">
                  <a:extLst>
                    <a:ext uri="{9D8B030D-6E8A-4147-A177-3AD203B41FA5}">
                      <a16:colId xmlns:a16="http://schemas.microsoft.com/office/drawing/2014/main" val="3271029625"/>
                    </a:ext>
                  </a:extLst>
                </a:gridCol>
                <a:gridCol w="3147060">
                  <a:extLst>
                    <a:ext uri="{9D8B030D-6E8A-4147-A177-3AD203B41FA5}">
                      <a16:colId xmlns:a16="http://schemas.microsoft.com/office/drawing/2014/main" val="906326929"/>
                    </a:ext>
                  </a:extLst>
                </a:gridCol>
                <a:gridCol w="3623310">
                  <a:extLst>
                    <a:ext uri="{9D8B030D-6E8A-4147-A177-3AD203B41FA5}">
                      <a16:colId xmlns:a16="http://schemas.microsoft.com/office/drawing/2014/main" val="1138224322"/>
                    </a:ext>
                  </a:extLst>
                </a:gridCol>
              </a:tblGrid>
              <a:tr h="473245">
                <a:tc>
                  <a:txBody>
                    <a:bodyPr/>
                    <a:lstStyle/>
                    <a:p>
                      <a:pPr marL="0" algn="ctr" defTabSz="914400" rtl="0" eaLnBrk="1" latinLnBrk="0" hangingPunct="1"/>
                      <a:r>
                        <a:rPr lang="en-US" sz="2500" b="1" i="0" u="none" strike="noStrike" kern="0" cap="none" dirty="0">
                          <a:solidFill>
                            <a:schemeClr val="bg1"/>
                          </a:solidFill>
                          <a:effectLst>
                            <a:outerShdw blurRad="38100" dist="38100" dir="2700000" algn="tl">
                              <a:srgbClr val="000000">
                                <a:alpha val="43137"/>
                              </a:srgbClr>
                            </a:outerShdw>
                          </a:effectLst>
                          <a:latin typeface="Times New Roman" panose="02020603050405020304" pitchFamily="18" charset="0"/>
                          <a:ea typeface="+mn-ea"/>
                          <a:cs typeface="+mn-cs"/>
                        </a:rPr>
                        <a:t>Features </a:t>
                      </a: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pPr algn="ctr"/>
                      <a:r>
                        <a:rPr lang="en-US" sz="2500" b="1" i="0" u="none" strike="noStrike" kern="0" cap="none" dirty="0">
                          <a:solidFill>
                            <a:schemeClr val="bg1"/>
                          </a:solidFill>
                          <a:effectLst>
                            <a:outerShdw blurRad="38100" dist="38100" dir="2700000" algn="tl">
                              <a:srgbClr val="000000">
                                <a:alpha val="43137"/>
                              </a:srgbClr>
                            </a:outerShdw>
                          </a:effectLst>
                          <a:latin typeface="Times New Roman" panose="02020603050405020304" pitchFamily="18" charset="0"/>
                          <a:ea typeface="+mn-ea"/>
                          <a:cs typeface="+mn-cs"/>
                        </a:rPr>
                        <a:t>BFS</a:t>
                      </a: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pPr algn="ctr"/>
                      <a:r>
                        <a:rPr lang="en-US" sz="2500" b="1" i="0" u="none" strike="noStrike" kern="0" cap="none" dirty="0">
                          <a:solidFill>
                            <a:schemeClr val="bg1"/>
                          </a:solidFill>
                          <a:effectLst>
                            <a:outerShdw blurRad="38100" dist="38100" dir="2700000" algn="tl">
                              <a:srgbClr val="000000">
                                <a:alpha val="43137"/>
                              </a:srgbClr>
                            </a:outerShdw>
                          </a:effectLst>
                          <a:latin typeface="Times New Roman" panose="02020603050405020304" pitchFamily="18" charset="0"/>
                          <a:ea typeface="+mn-ea"/>
                          <a:cs typeface="+mn-cs"/>
                          <a:sym typeface="Gudea"/>
                        </a:rPr>
                        <a:t>A</a:t>
                      </a:r>
                      <a:r>
                        <a:rPr lang="en-US" sz="2500" b="1" i="0" u="none" strike="noStrike" kern="0" cap="none" dirty="0">
                          <a:solidFill>
                            <a:schemeClr val="bg1"/>
                          </a:solidFill>
                          <a:effectLst>
                            <a:outerShdw blurRad="38100" dist="38100" dir="2700000" algn="tl">
                              <a:srgbClr val="000000">
                                <a:alpha val="43137"/>
                              </a:srgbClr>
                            </a:outerShdw>
                          </a:effectLst>
                          <a:latin typeface="Times New Roman" panose="02020603050405020304" pitchFamily="18" charset="0"/>
                          <a:ea typeface="+mn-ea"/>
                          <a:cs typeface="+mn-cs"/>
                        </a:rPr>
                        <a:t>*</a:t>
                      </a: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extLst>
                  <a:ext uri="{0D108BD9-81ED-4DB2-BD59-A6C34878D82A}">
                    <a16:rowId xmlns:a16="http://schemas.microsoft.com/office/drawing/2014/main" val="1597490605"/>
                  </a:ext>
                </a:extLst>
              </a:tr>
              <a:tr h="660671">
                <a:tc>
                  <a:txBody>
                    <a:bodyPr/>
                    <a:lstStyle/>
                    <a:p>
                      <a:pPr algn="l"/>
                      <a:r>
                        <a:rPr lang="en-US" sz="1800" i="0" kern="1200" dirty="0">
                          <a:solidFill>
                            <a:schemeClr val="bg1"/>
                          </a:solidFill>
                          <a:effectLst/>
                          <a:latin typeface="+mn-lt"/>
                          <a:ea typeface="+mn-ea"/>
                          <a:cs typeface="+mn-cs"/>
                        </a:rPr>
                        <a:t>Graph type</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r>
                        <a:rPr lang="en-US" sz="1800" i="0" kern="1200" dirty="0">
                          <a:solidFill>
                            <a:schemeClr val="bg1"/>
                          </a:solidFill>
                          <a:effectLst/>
                          <a:latin typeface="+mn-lt"/>
                          <a:ea typeface="+mn-ea"/>
                          <a:cs typeface="+mn-cs"/>
                        </a:rPr>
                        <a:t>Unweighted</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r>
                        <a:rPr lang="en-US" sz="1800" i="0" kern="1200" dirty="0">
                          <a:solidFill>
                            <a:schemeClr val="bg1"/>
                          </a:solidFill>
                          <a:effectLst/>
                          <a:latin typeface="+mn-lt"/>
                          <a:ea typeface="+mn-ea"/>
                          <a:cs typeface="+mn-cs"/>
                        </a:rPr>
                        <a:t>Weighted or unweighted</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extLst>
                  <a:ext uri="{0D108BD9-81ED-4DB2-BD59-A6C34878D82A}">
                    <a16:rowId xmlns:a16="http://schemas.microsoft.com/office/drawing/2014/main" val="1668358969"/>
                  </a:ext>
                </a:extLst>
              </a:tr>
              <a:tr h="660671">
                <a:tc>
                  <a:txBody>
                    <a:bodyPr/>
                    <a:lstStyle/>
                    <a:p>
                      <a:pPr algn="l"/>
                      <a:r>
                        <a:rPr lang="en-US" sz="1800" i="0" kern="1200" dirty="0">
                          <a:solidFill>
                            <a:schemeClr val="bg1"/>
                          </a:solidFill>
                          <a:effectLst/>
                          <a:latin typeface="+mn-lt"/>
                          <a:ea typeface="+mn-ea"/>
                          <a:cs typeface="+mn-cs"/>
                        </a:rPr>
                        <a:t>Path type</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r>
                        <a:rPr lang="en-US" sz="1800" i="0" kern="1200" noProof="0" dirty="0">
                          <a:solidFill>
                            <a:schemeClr val="bg1"/>
                          </a:solidFill>
                          <a:effectLst/>
                          <a:latin typeface="+mn-lt"/>
                          <a:ea typeface="+mn-ea"/>
                          <a:cs typeface="+mn-cs"/>
                        </a:rPr>
                        <a:t>Shortest</a:t>
                      </a:r>
                      <a:r>
                        <a:rPr lang="en-US" sz="1800" i="0" kern="1200" dirty="0">
                          <a:solidFill>
                            <a:schemeClr val="bg1"/>
                          </a:solidFill>
                          <a:effectLst/>
                          <a:latin typeface="+mn-lt"/>
                          <a:ea typeface="+mn-ea"/>
                          <a:cs typeface="+mn-cs"/>
                        </a:rPr>
                        <a:t> path</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r>
                        <a:rPr lang="en-US" sz="1800" i="0" kern="1200" dirty="0">
                          <a:solidFill>
                            <a:schemeClr val="bg1"/>
                          </a:solidFill>
                          <a:effectLst/>
                          <a:latin typeface="+mn-lt"/>
                          <a:ea typeface="+mn-ea"/>
                          <a:cs typeface="+mn-cs"/>
                        </a:rPr>
                        <a:t>Shortest or minimum cost path</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extLst>
                  <a:ext uri="{0D108BD9-81ED-4DB2-BD59-A6C34878D82A}">
                    <a16:rowId xmlns:a16="http://schemas.microsoft.com/office/drawing/2014/main" val="713936124"/>
                  </a:ext>
                </a:extLst>
              </a:tr>
              <a:tr h="660671">
                <a:tc>
                  <a:txBody>
                    <a:bodyPr/>
                    <a:lstStyle/>
                    <a:p>
                      <a:pPr algn="l"/>
                      <a:r>
                        <a:rPr lang="en-US" sz="1800" i="0" kern="1200" dirty="0">
                          <a:solidFill>
                            <a:schemeClr val="bg1"/>
                          </a:solidFill>
                          <a:effectLst/>
                          <a:latin typeface="+mn-lt"/>
                          <a:ea typeface="+mn-ea"/>
                          <a:cs typeface="+mn-cs"/>
                        </a:rPr>
                        <a:t>Efficiency</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r>
                        <a:rPr lang="en-US" sz="1800" i="0" kern="1200" dirty="0">
                          <a:solidFill>
                            <a:schemeClr val="bg1"/>
                          </a:solidFill>
                          <a:effectLst/>
                          <a:latin typeface="+mn-lt"/>
                          <a:ea typeface="+mn-ea"/>
                          <a:cs typeface="+mn-cs"/>
                        </a:rPr>
                        <a:t>Simple, but less efficient in large graphs</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r>
                        <a:rPr lang="en-US" sz="1800" i="0" kern="1200" dirty="0">
                          <a:solidFill>
                            <a:schemeClr val="bg1"/>
                          </a:solidFill>
                          <a:effectLst/>
                          <a:latin typeface="+mn-lt"/>
                          <a:ea typeface="+mn-ea"/>
                          <a:cs typeface="+mn-cs"/>
                        </a:rPr>
                        <a:t>More efficient, especially with a good heuristic</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extLst>
                  <a:ext uri="{0D108BD9-81ED-4DB2-BD59-A6C34878D82A}">
                    <a16:rowId xmlns:a16="http://schemas.microsoft.com/office/drawing/2014/main" val="1660638514"/>
                  </a:ext>
                </a:extLst>
              </a:tr>
              <a:tr h="660671">
                <a:tc>
                  <a:txBody>
                    <a:bodyPr/>
                    <a:lstStyle/>
                    <a:p>
                      <a:pPr algn="l"/>
                      <a:r>
                        <a:rPr lang="en-US" sz="1800" i="0" kern="1200" dirty="0">
                          <a:solidFill>
                            <a:schemeClr val="bg1"/>
                          </a:solidFill>
                          <a:effectLst/>
                          <a:latin typeface="+mn-lt"/>
                          <a:ea typeface="+mn-ea"/>
                          <a:cs typeface="+mn-cs"/>
                        </a:rPr>
                        <a:t>Complexity</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r>
                        <a:rPr lang="en-US" sz="1800" i="0" kern="1200" dirty="0">
                          <a:solidFill>
                            <a:schemeClr val="bg1"/>
                          </a:solidFill>
                          <a:effectLst/>
                          <a:latin typeface="+mn-lt"/>
                          <a:ea typeface="+mn-ea"/>
                          <a:cs typeface="+mn-cs"/>
                        </a:rPr>
                        <a:t>O(V + E)</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bg1"/>
                          </a:solidFill>
                        </a:rPr>
                        <a:t>O(|V| log(|V|) + |E|)</a:t>
                      </a:r>
                      <a:endParaRPr lang="en-US" dirty="0">
                        <a:solidFill>
                          <a:schemeClr val="bg1"/>
                        </a:solidFill>
                      </a:endParaRPr>
                    </a:p>
                    <a:p>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extLst>
                  <a:ext uri="{0D108BD9-81ED-4DB2-BD59-A6C34878D82A}">
                    <a16:rowId xmlns:a16="http://schemas.microsoft.com/office/drawing/2014/main" val="2713310385"/>
                  </a:ext>
                </a:extLst>
              </a:tr>
              <a:tr h="660671">
                <a:tc>
                  <a:txBody>
                    <a:bodyPr/>
                    <a:lstStyle/>
                    <a:p>
                      <a:pPr algn="l"/>
                      <a:r>
                        <a:rPr lang="en-US" sz="1800" i="0" kern="1200" dirty="0">
                          <a:solidFill>
                            <a:schemeClr val="bg1"/>
                          </a:solidFill>
                          <a:effectLst/>
                          <a:latin typeface="+mn-lt"/>
                          <a:ea typeface="+mn-ea"/>
                          <a:cs typeface="+mn-cs"/>
                        </a:rPr>
                        <a:t>Heuristic function</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r>
                        <a:rPr lang="en-US" sz="1800" i="0" kern="1200" dirty="0">
                          <a:solidFill>
                            <a:schemeClr val="bg1"/>
                          </a:solidFill>
                          <a:effectLst/>
                          <a:latin typeface="+mn-lt"/>
                          <a:ea typeface="+mn-ea"/>
                          <a:cs typeface="+mn-cs"/>
                        </a:rPr>
                        <a:t>Not applicable</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tc>
                  <a:txBody>
                    <a:bodyPr/>
                    <a:lstStyle/>
                    <a:p>
                      <a:r>
                        <a:rPr lang="en-US" sz="1800" i="0" kern="1200" dirty="0">
                          <a:solidFill>
                            <a:schemeClr val="bg1"/>
                          </a:solidFill>
                          <a:effectLst/>
                          <a:latin typeface="+mn-lt"/>
                          <a:ea typeface="+mn-ea"/>
                          <a:cs typeface="+mn-cs"/>
                        </a:rPr>
                        <a:t>Required for effective path guidance</a:t>
                      </a:r>
                      <a:endParaRPr lang="en-US" dirty="0">
                        <a:solidFill>
                          <a:schemeClr val="bg1"/>
                        </a:solidFill>
                      </a:endParaRPr>
                    </a:p>
                  </a:txBody>
                  <a:tcPr>
                    <a:lnL w="12700" cap="flat" cmpd="sng" algn="ctr">
                      <a:solidFill>
                        <a:schemeClr val="accent4">
                          <a:lumMod val="60000"/>
                          <a:lumOff val="40000"/>
                        </a:schemeClr>
                      </a:solidFill>
                      <a:prstDash val="solid"/>
                      <a:round/>
                      <a:headEnd type="none" w="med" len="med"/>
                      <a:tailEnd type="none" w="med" len="med"/>
                    </a:lnL>
                    <a:lnR w="12700" cap="flat" cmpd="sng" algn="ctr">
                      <a:solidFill>
                        <a:schemeClr val="accent4">
                          <a:lumMod val="60000"/>
                          <a:lumOff val="40000"/>
                        </a:schemeClr>
                      </a:solidFill>
                      <a:prstDash val="solid"/>
                      <a:round/>
                      <a:headEnd type="none" w="med" len="med"/>
                      <a:tailEnd type="none" w="med" len="med"/>
                    </a:lnR>
                    <a:lnT w="12700" cap="flat" cmpd="sng" algn="ctr">
                      <a:solidFill>
                        <a:schemeClr val="accent4">
                          <a:lumMod val="60000"/>
                          <a:lumOff val="40000"/>
                        </a:schemeClr>
                      </a:solidFill>
                      <a:prstDash val="solid"/>
                      <a:round/>
                      <a:headEnd type="none" w="med" len="med"/>
                      <a:tailEnd type="none" w="med" len="med"/>
                    </a:lnT>
                    <a:lnB w="12700" cap="flat" cmpd="sng" algn="ctr">
                      <a:solidFill>
                        <a:schemeClr val="accent4">
                          <a:lumMod val="60000"/>
                          <a:lumOff val="40000"/>
                        </a:schemeClr>
                      </a:solidFill>
                      <a:prstDash val="solid"/>
                      <a:round/>
                      <a:headEnd type="none" w="med" len="med"/>
                      <a:tailEnd type="none" w="med" len="med"/>
                    </a:lnB>
                  </a:tcPr>
                </a:tc>
                <a:extLst>
                  <a:ext uri="{0D108BD9-81ED-4DB2-BD59-A6C34878D82A}">
                    <a16:rowId xmlns:a16="http://schemas.microsoft.com/office/drawing/2014/main" val="2892089519"/>
                  </a:ext>
                </a:extLst>
              </a:tr>
            </a:tbl>
          </a:graphicData>
        </a:graphic>
      </p:graphicFrame>
    </p:spTree>
    <p:extLst>
      <p:ext uri="{BB962C8B-B14F-4D97-AF65-F5344CB8AC3E}">
        <p14:creationId xmlns:p14="http://schemas.microsoft.com/office/powerpoint/2010/main" val="2880683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4865434"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dirty="0">
                <a:solidFill>
                  <a:schemeClr val="bg1"/>
                </a:solidFill>
                <a:latin typeface="Josefin Sans" pitchFamily="2" charset="0"/>
                <a:cs typeface="Times New Roman" panose="02020603050405020304" pitchFamily="18" charset="0"/>
              </a:rPr>
              <a:t>Desktop Application</a:t>
            </a:r>
          </a:p>
        </p:txBody>
      </p:sp>
      <p:pic>
        <p:nvPicPr>
          <p:cNvPr id="7" name="Picture 6">
            <a:extLst>
              <a:ext uri="{FF2B5EF4-FFF2-40B4-BE49-F238E27FC236}">
                <a16:creationId xmlns:a16="http://schemas.microsoft.com/office/drawing/2014/main" id="{4E593F91-1ECD-76E5-5627-48A3B96C9A5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1173266" y="2237402"/>
            <a:ext cx="2292998" cy="199082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Picture 7">
            <a:extLst>
              <a:ext uri="{FF2B5EF4-FFF2-40B4-BE49-F238E27FC236}">
                <a16:creationId xmlns:a16="http://schemas.microsoft.com/office/drawing/2014/main" id="{A8378CEB-6683-B586-8286-EDC0CF5432AA}"/>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Layer>
                </a14:imgProps>
              </a:ext>
            </a:extLst>
          </a:blip>
          <a:stretch>
            <a:fillRect/>
          </a:stretch>
        </p:blipFill>
        <p:spPr>
          <a:xfrm>
            <a:off x="4712968" y="2236660"/>
            <a:ext cx="2766061" cy="19915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Picture 8" descr="A logo of a python&#10;&#10;Description automatically generated">
            <a:extLst>
              <a:ext uri="{FF2B5EF4-FFF2-40B4-BE49-F238E27FC236}">
                <a16:creationId xmlns:a16="http://schemas.microsoft.com/office/drawing/2014/main" id="{293897A9-D609-4B64-AF3E-217F3C0F7268}"/>
              </a:ext>
            </a:extLst>
          </p:cNvPr>
          <p:cNvPicPr>
            <a:picLocks noChangeAspect="1"/>
          </p:cNvPicPr>
          <p:nvPr/>
        </p:nvPicPr>
        <p:blipFill rotWithShape="1">
          <a:blip r:embed="rId7">
            <a:extLst>
              <a:ext uri="{BEBA8EAE-BF5A-486C-A8C5-ECC9F3942E4B}">
                <a14:imgProps xmlns:a14="http://schemas.microsoft.com/office/drawing/2010/main">
                  <a14:imgLayer r:embed="rId8">
                    <a14:imgEffect>
                      <a14:sharpenSoften amount="25000"/>
                    </a14:imgEffect>
                  </a14:imgLayer>
                </a14:imgProps>
              </a:ext>
              <a:ext uri="{28A0092B-C50C-407E-A947-70E740481C1C}">
                <a14:useLocalDpi xmlns:a14="http://schemas.microsoft.com/office/drawing/2010/main" val="0"/>
              </a:ext>
            </a:extLst>
          </a:blip>
          <a:srcRect l="9111" r="4212"/>
          <a:stretch/>
        </p:blipFill>
        <p:spPr>
          <a:xfrm>
            <a:off x="8398122" y="2237402"/>
            <a:ext cx="2971800" cy="199082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9" name="TextBox 18">
            <a:extLst>
              <a:ext uri="{FF2B5EF4-FFF2-40B4-BE49-F238E27FC236}">
                <a16:creationId xmlns:a16="http://schemas.microsoft.com/office/drawing/2014/main" id="{5D522F37-8536-7E9F-55EF-4D15E3A8184A}"/>
              </a:ext>
            </a:extLst>
          </p:cNvPr>
          <p:cNvSpPr txBox="1"/>
          <p:nvPr/>
        </p:nvSpPr>
        <p:spPr>
          <a:xfrm>
            <a:off x="5506222" y="4994975"/>
            <a:ext cx="1179554" cy="523220"/>
          </a:xfrm>
          <a:prstGeom prst="rect">
            <a:avLst/>
          </a:prstGeom>
          <a:noFill/>
        </p:spPr>
        <p:txBody>
          <a:bodyPr wrap="none" rtlCol="0">
            <a:spAutoFit/>
          </a:bodyPr>
          <a:lstStyle/>
          <a:p>
            <a:r>
              <a:rPr lang="en-US" sz="2800" b="1" dirty="0" err="1">
                <a:solidFill>
                  <a:schemeClr val="bg1"/>
                </a:solidFill>
              </a:rPr>
              <a:t>PySide</a:t>
            </a:r>
            <a:endParaRPr lang="en-US" sz="2800" b="1" dirty="0">
              <a:solidFill>
                <a:schemeClr val="bg1"/>
              </a:solidFill>
            </a:endParaRPr>
          </a:p>
        </p:txBody>
      </p:sp>
      <p:sp>
        <p:nvSpPr>
          <p:cNvPr id="20" name="TextBox 19">
            <a:extLst>
              <a:ext uri="{FF2B5EF4-FFF2-40B4-BE49-F238E27FC236}">
                <a16:creationId xmlns:a16="http://schemas.microsoft.com/office/drawing/2014/main" id="{C6615CCF-9510-3B1B-D2E3-F155657E8A2B}"/>
              </a:ext>
            </a:extLst>
          </p:cNvPr>
          <p:cNvSpPr txBox="1"/>
          <p:nvPr/>
        </p:nvSpPr>
        <p:spPr>
          <a:xfrm>
            <a:off x="1228023" y="4632974"/>
            <a:ext cx="2238241" cy="461665"/>
          </a:xfrm>
          <a:prstGeom prst="rect">
            <a:avLst/>
          </a:prstGeom>
          <a:noFill/>
        </p:spPr>
        <p:txBody>
          <a:bodyPr wrap="none" rtlCol="0">
            <a:spAutoFit/>
          </a:bodyPr>
          <a:lstStyle/>
          <a:p>
            <a:r>
              <a:rPr lang="en-US" sz="2400" b="1" dirty="0">
                <a:solidFill>
                  <a:schemeClr val="bg1"/>
                </a:solidFill>
              </a:rPr>
              <a:t>Windows Forms</a:t>
            </a:r>
          </a:p>
        </p:txBody>
      </p:sp>
      <p:sp>
        <p:nvSpPr>
          <p:cNvPr id="21" name="TextBox 20">
            <a:extLst>
              <a:ext uri="{FF2B5EF4-FFF2-40B4-BE49-F238E27FC236}">
                <a16:creationId xmlns:a16="http://schemas.microsoft.com/office/drawing/2014/main" id="{2D298324-6C2B-DC1C-FEE6-F7ED9FFA775D}"/>
              </a:ext>
            </a:extLst>
          </p:cNvPr>
          <p:cNvSpPr txBox="1"/>
          <p:nvPr/>
        </p:nvSpPr>
        <p:spPr>
          <a:xfrm>
            <a:off x="9575311" y="4733365"/>
            <a:ext cx="965777" cy="523220"/>
          </a:xfrm>
          <a:prstGeom prst="rect">
            <a:avLst/>
          </a:prstGeom>
          <a:noFill/>
        </p:spPr>
        <p:txBody>
          <a:bodyPr wrap="none" rtlCol="0">
            <a:spAutoFit/>
          </a:bodyPr>
          <a:lstStyle/>
          <a:p>
            <a:r>
              <a:rPr lang="en-US" sz="2800" b="1" dirty="0" err="1">
                <a:solidFill>
                  <a:schemeClr val="bg1"/>
                </a:solidFill>
              </a:rPr>
              <a:t>PyQT</a:t>
            </a:r>
            <a:endParaRPr lang="en-US" sz="2800" b="1" dirty="0">
              <a:solidFill>
                <a:schemeClr val="bg1"/>
              </a:solidFill>
            </a:endParaRPr>
          </a:p>
        </p:txBody>
      </p:sp>
    </p:spTree>
    <p:extLst>
      <p:ext uri="{BB962C8B-B14F-4D97-AF65-F5344CB8AC3E}">
        <p14:creationId xmlns:p14="http://schemas.microsoft.com/office/powerpoint/2010/main" val="419162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7"/>
                                        </p:tgtEl>
                                        <p:attrNameLst>
                                          <p:attrName>ppt_x</p:attrName>
                                        </p:attrNameLst>
                                      </p:cBhvr>
                                      <p:tavLst>
                                        <p:tav tm="0">
                                          <p:val>
                                            <p:strVal val="ppt_x"/>
                                          </p:val>
                                        </p:tav>
                                        <p:tav tm="100000">
                                          <p:val>
                                            <p:strVal val="ppt_x"/>
                                          </p:val>
                                        </p:tav>
                                      </p:tavLst>
                                    </p:anim>
                                    <p:anim calcmode="lin" valueType="num">
                                      <p:cBhvr additive="base">
                                        <p:cTn id="7" dur="500"/>
                                        <p:tgtEl>
                                          <p:spTgt spid="7"/>
                                        </p:tgtEl>
                                        <p:attrNameLst>
                                          <p:attrName>ppt_y</p:attrName>
                                        </p:attrNameLst>
                                      </p:cBhvr>
                                      <p:tavLst>
                                        <p:tav tm="0">
                                          <p:val>
                                            <p:strVal val="ppt_y"/>
                                          </p:val>
                                        </p:tav>
                                        <p:tav tm="100000">
                                          <p:val>
                                            <p:strVal val="1+ppt_h/2"/>
                                          </p:val>
                                        </p:tav>
                                      </p:tavLst>
                                    </p:anim>
                                    <p:set>
                                      <p:cBhvr>
                                        <p:cTn id="8" dur="1" fill="hold">
                                          <p:stCondLst>
                                            <p:cond delay="499"/>
                                          </p:stCondLst>
                                        </p:cTn>
                                        <p:tgtEl>
                                          <p:spTgt spid="7"/>
                                        </p:tgtEl>
                                        <p:attrNameLst>
                                          <p:attrName>style.visibility</p:attrName>
                                        </p:attrNameLst>
                                      </p:cBhvr>
                                      <p:to>
                                        <p:strVal val="hidden"/>
                                      </p:to>
                                    </p:set>
                                  </p:childTnLst>
                                </p:cTn>
                              </p:par>
                              <p:par>
                                <p:cTn id="9" presetID="2" presetClass="exit" presetSubtype="4" fill="hold" grpId="0" nodeType="withEffect">
                                  <p:stCondLst>
                                    <p:cond delay="0"/>
                                  </p:stCondLst>
                                  <p:childTnLst>
                                    <p:anim calcmode="lin" valueType="num">
                                      <p:cBhvr additive="base">
                                        <p:cTn id="10" dur="500"/>
                                        <p:tgtEl>
                                          <p:spTgt spid="20"/>
                                        </p:tgtEl>
                                        <p:attrNameLst>
                                          <p:attrName>ppt_x</p:attrName>
                                        </p:attrNameLst>
                                      </p:cBhvr>
                                      <p:tavLst>
                                        <p:tav tm="0">
                                          <p:val>
                                            <p:strVal val="ppt_x"/>
                                          </p:val>
                                        </p:tav>
                                        <p:tav tm="100000">
                                          <p:val>
                                            <p:strVal val="ppt_x"/>
                                          </p:val>
                                        </p:tav>
                                      </p:tavLst>
                                    </p:anim>
                                    <p:anim calcmode="lin" valueType="num">
                                      <p:cBhvr additive="base">
                                        <p:cTn id="11" dur="500"/>
                                        <p:tgtEl>
                                          <p:spTgt spid="20"/>
                                        </p:tgtEl>
                                        <p:attrNameLst>
                                          <p:attrName>ppt_y</p:attrName>
                                        </p:attrNameLst>
                                      </p:cBhvr>
                                      <p:tavLst>
                                        <p:tav tm="0">
                                          <p:val>
                                            <p:strVal val="ppt_y"/>
                                          </p:val>
                                        </p:tav>
                                        <p:tav tm="100000">
                                          <p:val>
                                            <p:strVal val="1+ppt_h/2"/>
                                          </p:val>
                                        </p:tav>
                                      </p:tavLst>
                                    </p:anim>
                                    <p:set>
                                      <p:cBhvr>
                                        <p:cTn id="12" dur="1" fill="hold">
                                          <p:stCondLst>
                                            <p:cond delay="499"/>
                                          </p:stCondLst>
                                        </p:cTn>
                                        <p:tgtEl>
                                          <p:spTgt spid="20"/>
                                        </p:tgtEl>
                                        <p:attrNameLst>
                                          <p:attrName>style.visibility</p:attrName>
                                        </p:attrNameLst>
                                      </p:cBhvr>
                                      <p:to>
                                        <p:strVal val="hidden"/>
                                      </p:to>
                                    </p:set>
                                  </p:childTnLst>
                                </p:cTn>
                              </p:par>
                              <p:par>
                                <p:cTn id="13" presetID="2" presetClass="exit" presetSubtype="4" fill="hold" grpId="0" nodeType="withEffect">
                                  <p:stCondLst>
                                    <p:cond delay="0"/>
                                  </p:stCondLst>
                                  <p:childTnLst>
                                    <p:anim calcmode="lin" valueType="num">
                                      <p:cBhvr additive="base">
                                        <p:cTn id="14" dur="500"/>
                                        <p:tgtEl>
                                          <p:spTgt spid="21"/>
                                        </p:tgtEl>
                                        <p:attrNameLst>
                                          <p:attrName>ppt_x</p:attrName>
                                        </p:attrNameLst>
                                      </p:cBhvr>
                                      <p:tavLst>
                                        <p:tav tm="0">
                                          <p:val>
                                            <p:strVal val="ppt_x"/>
                                          </p:val>
                                        </p:tav>
                                        <p:tav tm="100000">
                                          <p:val>
                                            <p:strVal val="ppt_x"/>
                                          </p:val>
                                        </p:tav>
                                      </p:tavLst>
                                    </p:anim>
                                    <p:anim calcmode="lin" valueType="num">
                                      <p:cBhvr additive="base">
                                        <p:cTn id="15" dur="500"/>
                                        <p:tgtEl>
                                          <p:spTgt spid="21"/>
                                        </p:tgtEl>
                                        <p:attrNameLst>
                                          <p:attrName>ppt_y</p:attrName>
                                        </p:attrNameLst>
                                      </p:cBhvr>
                                      <p:tavLst>
                                        <p:tav tm="0">
                                          <p:val>
                                            <p:strVal val="ppt_y"/>
                                          </p:val>
                                        </p:tav>
                                        <p:tav tm="100000">
                                          <p:val>
                                            <p:strVal val="1+ppt_h/2"/>
                                          </p:val>
                                        </p:tav>
                                      </p:tavLst>
                                    </p:anim>
                                    <p:set>
                                      <p:cBhvr>
                                        <p:cTn id="16" dur="1" fill="hold">
                                          <p:stCondLst>
                                            <p:cond delay="499"/>
                                          </p:stCondLst>
                                        </p:cTn>
                                        <p:tgtEl>
                                          <p:spTgt spid="21"/>
                                        </p:tgtEl>
                                        <p:attrNameLst>
                                          <p:attrName>style.visibility</p:attrName>
                                        </p:attrNameLst>
                                      </p:cBhvr>
                                      <p:to>
                                        <p:strVal val="hidden"/>
                                      </p:to>
                                    </p:set>
                                  </p:childTnLst>
                                </p:cTn>
                              </p:par>
                              <p:par>
                                <p:cTn id="17" presetID="2" presetClass="exit" presetSubtype="4" fill="hold" nodeType="withEffect">
                                  <p:stCondLst>
                                    <p:cond delay="0"/>
                                  </p:stCondLst>
                                  <p:childTnLst>
                                    <p:anim calcmode="lin" valueType="num">
                                      <p:cBhvr additive="base">
                                        <p:cTn id="18" dur="500"/>
                                        <p:tgtEl>
                                          <p:spTgt spid="9"/>
                                        </p:tgtEl>
                                        <p:attrNameLst>
                                          <p:attrName>ppt_x</p:attrName>
                                        </p:attrNameLst>
                                      </p:cBhvr>
                                      <p:tavLst>
                                        <p:tav tm="0">
                                          <p:val>
                                            <p:strVal val="ppt_x"/>
                                          </p:val>
                                        </p:tav>
                                        <p:tav tm="100000">
                                          <p:val>
                                            <p:strVal val="ppt_x"/>
                                          </p:val>
                                        </p:tav>
                                      </p:tavLst>
                                    </p:anim>
                                    <p:anim calcmode="lin" valueType="num">
                                      <p:cBhvr additive="base">
                                        <p:cTn id="19" dur="500"/>
                                        <p:tgtEl>
                                          <p:spTgt spid="9"/>
                                        </p:tgtEl>
                                        <p:attrNameLst>
                                          <p:attrName>ppt_y</p:attrName>
                                        </p:attrNameLst>
                                      </p:cBhvr>
                                      <p:tavLst>
                                        <p:tav tm="0">
                                          <p:val>
                                            <p:strVal val="ppt_y"/>
                                          </p:val>
                                        </p:tav>
                                        <p:tav tm="100000">
                                          <p:val>
                                            <p:strVal val="1+ppt_h/2"/>
                                          </p:val>
                                        </p:tav>
                                      </p:tavLst>
                                    </p:anim>
                                    <p:set>
                                      <p:cBhvr>
                                        <p:cTn id="20" dur="1" fill="hold">
                                          <p:stCondLst>
                                            <p:cond delay="499"/>
                                          </p:stCondLst>
                                        </p:cTn>
                                        <p:tgtEl>
                                          <p:spTgt spid="9"/>
                                        </p:tgtEl>
                                        <p:attrNameLst>
                                          <p:attrName>style.visibility</p:attrName>
                                        </p:attrNameLst>
                                      </p:cBhvr>
                                      <p:to>
                                        <p:strVal val="hidden"/>
                                      </p:to>
                                    </p:set>
                                  </p:childTnLst>
                                </p:cTn>
                              </p:par>
                              <p:par>
                                <p:cTn id="21" presetID="6" presetClass="emph" presetSubtype="0" fill="hold" nodeType="withEffect">
                                  <p:stCondLst>
                                    <p:cond delay="0"/>
                                  </p:stCondLst>
                                  <p:childTnLst>
                                    <p:animScale>
                                      <p:cBhvr>
                                        <p:cTn id="22" dur="2000" fill="hold"/>
                                        <p:tgtEl>
                                          <p:spTgt spid="8"/>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0"/>
            <a:ext cx="12191980" cy="6856718"/>
          </a:xfrm>
          <a:prstGeom prst="rect">
            <a:avLst/>
          </a:prstGeom>
        </p:spPr>
      </p:pic>
      <p:sp>
        <p:nvSpPr>
          <p:cNvPr id="17" name="TextBox 16">
            <a:extLst>
              <a:ext uri="{FF2B5EF4-FFF2-40B4-BE49-F238E27FC236}">
                <a16:creationId xmlns:a16="http://schemas.microsoft.com/office/drawing/2014/main" id="{235B4CB0-7920-DBC0-2634-956898443117}"/>
              </a:ext>
            </a:extLst>
          </p:cNvPr>
          <p:cNvSpPr txBox="1"/>
          <p:nvPr/>
        </p:nvSpPr>
        <p:spPr>
          <a:xfrm>
            <a:off x="887505" y="793376"/>
            <a:ext cx="2781531" cy="615553"/>
          </a:xfrm>
          <a:prstGeom prst="rect">
            <a:avLst/>
          </a:prstGeom>
          <a:noFill/>
        </p:spPr>
        <p:txBody>
          <a:bodyPr wrap="none" rtlCol="0">
            <a:spAutoFit/>
          </a:bodyPr>
          <a:lstStyle/>
          <a:p>
            <a:pPr marL="571500" indent="-571500">
              <a:buFont typeface="Wingdings" panose="05000000000000000000" pitchFamily="2" charset="2"/>
              <a:buChar char="v"/>
            </a:pPr>
            <a:r>
              <a:rPr lang="en-US" sz="3400" b="1" dirty="0">
                <a:solidFill>
                  <a:schemeClr val="bg1"/>
                </a:solidFill>
                <a:latin typeface="Josefin Sans" pitchFamily="2" charset="0"/>
                <a:cs typeface="Times New Roman" panose="02020603050405020304" pitchFamily="18" charset="0"/>
              </a:rPr>
              <a:t>Database</a:t>
            </a:r>
          </a:p>
        </p:txBody>
      </p:sp>
      <p:pic>
        <p:nvPicPr>
          <p:cNvPr id="22" name="Picture 21">
            <a:extLst>
              <a:ext uri="{FF2B5EF4-FFF2-40B4-BE49-F238E27FC236}">
                <a16:creationId xmlns:a16="http://schemas.microsoft.com/office/drawing/2014/main" id="{A17D195F-EA3E-7751-B022-1C28E18E6C74}"/>
              </a:ext>
            </a:extLst>
          </p:cNvPr>
          <p:cNvPicPr>
            <a:picLocks noChangeAspect="1"/>
          </p:cNvPicPr>
          <p:nvPr/>
        </p:nvPicPr>
        <p:blipFill>
          <a:blip r:embed="rId3"/>
          <a:stretch>
            <a:fillRect/>
          </a:stretch>
        </p:blipFill>
        <p:spPr>
          <a:xfrm>
            <a:off x="4919712" y="1958777"/>
            <a:ext cx="2939163" cy="2939163"/>
          </a:xfrm>
          <a:prstGeom prst="rect">
            <a:avLst/>
          </a:prstGeom>
        </p:spPr>
      </p:pic>
      <p:sp>
        <p:nvSpPr>
          <p:cNvPr id="23" name="TextBox 22">
            <a:extLst>
              <a:ext uri="{FF2B5EF4-FFF2-40B4-BE49-F238E27FC236}">
                <a16:creationId xmlns:a16="http://schemas.microsoft.com/office/drawing/2014/main" id="{A719BDD4-48B7-C159-229D-519D86D52DF8}"/>
              </a:ext>
            </a:extLst>
          </p:cNvPr>
          <p:cNvSpPr txBox="1"/>
          <p:nvPr/>
        </p:nvSpPr>
        <p:spPr>
          <a:xfrm>
            <a:off x="5770652" y="4897940"/>
            <a:ext cx="1746571" cy="553998"/>
          </a:xfrm>
          <a:prstGeom prst="rect">
            <a:avLst/>
          </a:prstGeom>
          <a:noFill/>
        </p:spPr>
        <p:txBody>
          <a:bodyPr wrap="square" rtlCol="0">
            <a:spAutoFit/>
          </a:bodyPr>
          <a:lstStyle/>
          <a:p>
            <a:r>
              <a:rPr lang="en-US" sz="3000" b="1" dirty="0">
                <a:solidFill>
                  <a:srgbClr val="00758F"/>
                </a:solidFill>
                <a:latin typeface="Times New Roman" panose="02020603050405020304" pitchFamily="18" charset="0"/>
                <a:cs typeface="Times New Roman" panose="02020603050405020304" pitchFamily="18" charset="0"/>
              </a:rPr>
              <a:t>MySQL</a:t>
            </a:r>
          </a:p>
        </p:txBody>
      </p:sp>
    </p:spTree>
    <p:extLst>
      <p:ext uri="{BB962C8B-B14F-4D97-AF65-F5344CB8AC3E}">
        <p14:creationId xmlns:p14="http://schemas.microsoft.com/office/powerpoint/2010/main" val="42273943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6" name="TextBox 65">
            <a:extLst>
              <a:ext uri="{FF2B5EF4-FFF2-40B4-BE49-F238E27FC236}">
                <a16:creationId xmlns:a16="http://schemas.microsoft.com/office/drawing/2014/main" id="{A4C50DE9-E43F-0EFD-841F-62DF03D24DBC}"/>
              </a:ext>
            </a:extLst>
          </p:cNvPr>
          <p:cNvSpPr txBox="1"/>
          <p:nvPr/>
        </p:nvSpPr>
        <p:spPr>
          <a:xfrm>
            <a:off x="4059223" y="459902"/>
            <a:ext cx="4073551" cy="923330"/>
          </a:xfrm>
          <a:prstGeom prst="rect">
            <a:avLst/>
          </a:prstGeom>
          <a:noFill/>
        </p:spPr>
        <p:txBody>
          <a:bodyPr wrap="none" rtlCol="0">
            <a:spAutoFit/>
          </a:bodyPr>
          <a:lstStyle/>
          <a:p>
            <a:pPr algn="ctr"/>
            <a:r>
              <a:rPr lang="en-US" sz="5400" b="1" i="1" dirty="0">
                <a:solidFill>
                  <a:schemeClr val="bg1"/>
                </a:solidFill>
                <a:latin typeface="Josefin Sans" pitchFamily="2" charset="0"/>
                <a:cs typeface="Akhbar MT" pitchFamily="2" charset="-78"/>
              </a:rPr>
              <a:t>Supervisors</a:t>
            </a:r>
            <a:r>
              <a:rPr lang="en-US" sz="4000" dirty="0">
                <a:solidFill>
                  <a:schemeClr val="bg1"/>
                </a:solidFill>
              </a:rPr>
              <a:t> </a:t>
            </a:r>
          </a:p>
        </p:txBody>
      </p:sp>
      <p:sp>
        <p:nvSpPr>
          <p:cNvPr id="68" name="TextBox 67">
            <a:extLst>
              <a:ext uri="{FF2B5EF4-FFF2-40B4-BE49-F238E27FC236}">
                <a16:creationId xmlns:a16="http://schemas.microsoft.com/office/drawing/2014/main" id="{ABAA5CAC-CD6B-9895-7C7D-4D39F6C15C56}"/>
              </a:ext>
            </a:extLst>
          </p:cNvPr>
          <p:cNvSpPr txBox="1"/>
          <p:nvPr/>
        </p:nvSpPr>
        <p:spPr>
          <a:xfrm>
            <a:off x="2670129" y="1718740"/>
            <a:ext cx="6851737" cy="2139496"/>
          </a:xfrm>
          <a:prstGeom prst="rect">
            <a:avLst/>
          </a:prstGeom>
          <a:noFill/>
        </p:spPr>
        <p:txBody>
          <a:bodyPr wrap="square" rtlCol="0">
            <a:spAutoFit/>
          </a:bodyPr>
          <a:lstStyle/>
          <a:p>
            <a:pPr algn="ctr">
              <a:lnSpc>
                <a:spcPct val="200000"/>
              </a:lnSpc>
              <a:buClr>
                <a:schemeClr val="bg1"/>
              </a:buClr>
            </a:pPr>
            <a:r>
              <a:rPr lang="en-US" sz="3600" b="1" dirty="0">
                <a:solidFill>
                  <a:schemeClr val="bg1"/>
                </a:solidFill>
                <a:latin typeface="Times New Roman" panose="02020603050405020304" pitchFamily="18" charset="0"/>
                <a:cs typeface="Times New Roman" panose="02020603050405020304" pitchFamily="18" charset="0"/>
              </a:rPr>
              <a:t>Prof</a:t>
            </a:r>
            <a:r>
              <a:rPr lang="en-US" sz="2400" b="1" dirty="0">
                <a:solidFill>
                  <a:schemeClr val="bg1"/>
                </a:solidFill>
                <a:latin typeface="Times New Roman" panose="02020603050405020304" pitchFamily="18" charset="0"/>
                <a:cs typeface="Times New Roman" panose="02020603050405020304" pitchFamily="18" charset="0"/>
              </a:rPr>
              <a:t> </a:t>
            </a:r>
            <a:r>
              <a:rPr lang="en-US" sz="3600" b="1" dirty="0">
                <a:solidFill>
                  <a:schemeClr val="bg1"/>
                </a:solidFill>
                <a:latin typeface="Times New Roman" panose="02020603050405020304" pitchFamily="18" charset="0"/>
                <a:cs typeface="Times New Roman" panose="02020603050405020304" pitchFamily="18" charset="0"/>
              </a:rPr>
              <a:t>/</a:t>
            </a:r>
            <a:r>
              <a:rPr lang="en-US" sz="2400" b="1" dirty="0">
                <a:solidFill>
                  <a:schemeClr val="bg1"/>
                </a:solidFill>
                <a:latin typeface="Times New Roman" panose="02020603050405020304" pitchFamily="18" charset="0"/>
                <a:cs typeface="Times New Roman" panose="02020603050405020304" pitchFamily="18" charset="0"/>
              </a:rPr>
              <a:t> </a:t>
            </a:r>
            <a:r>
              <a:rPr lang="en-US" sz="3200" b="1" dirty="0">
                <a:solidFill>
                  <a:schemeClr val="bg1"/>
                </a:solidFill>
                <a:latin typeface="Times New Roman" panose="02020603050405020304" pitchFamily="18" charset="0"/>
                <a:cs typeface="Times New Roman" panose="02020603050405020304" pitchFamily="18" charset="0"/>
              </a:rPr>
              <a:t>Randa Mohammed</a:t>
            </a:r>
          </a:p>
          <a:p>
            <a:pPr algn="ctr">
              <a:lnSpc>
                <a:spcPct val="200000"/>
              </a:lnSpc>
              <a:buClr>
                <a:schemeClr val="bg1"/>
              </a:buClr>
            </a:pPr>
            <a:r>
              <a:rPr lang="en-US" sz="3600" b="1" dirty="0">
                <a:solidFill>
                  <a:schemeClr val="bg1"/>
                </a:solidFill>
                <a:latin typeface="Times New Roman" panose="02020603050405020304" pitchFamily="18" charset="0"/>
                <a:cs typeface="Times New Roman" panose="02020603050405020304" pitchFamily="18" charset="0"/>
              </a:rPr>
              <a:t>TA</a:t>
            </a:r>
            <a:r>
              <a:rPr lang="en-US" sz="2000" b="1" dirty="0">
                <a:solidFill>
                  <a:schemeClr val="bg1"/>
                </a:solidFill>
                <a:latin typeface="Times New Roman" panose="02020603050405020304" pitchFamily="18" charset="0"/>
                <a:cs typeface="Times New Roman" panose="02020603050405020304" pitchFamily="18" charset="0"/>
              </a:rPr>
              <a:t> </a:t>
            </a:r>
            <a:r>
              <a:rPr lang="en-US" sz="3600" b="1" dirty="0">
                <a:solidFill>
                  <a:schemeClr val="bg1"/>
                </a:solidFill>
                <a:latin typeface="Times New Roman" panose="02020603050405020304" pitchFamily="18" charset="0"/>
                <a:cs typeface="Times New Roman" panose="02020603050405020304" pitchFamily="18" charset="0"/>
              </a:rPr>
              <a:t>/</a:t>
            </a:r>
            <a:r>
              <a:rPr lang="en-US" sz="2000" b="1" dirty="0">
                <a:solidFill>
                  <a:schemeClr val="bg1"/>
                </a:solidFill>
                <a:latin typeface="Times New Roman" panose="02020603050405020304" pitchFamily="18" charset="0"/>
                <a:cs typeface="Times New Roman" panose="02020603050405020304" pitchFamily="18" charset="0"/>
              </a:rPr>
              <a:t> </a:t>
            </a:r>
            <a:r>
              <a:rPr lang="en-US" sz="3200" b="1" dirty="0">
                <a:solidFill>
                  <a:schemeClr val="bg1"/>
                </a:solidFill>
                <a:latin typeface="Times New Roman" panose="02020603050405020304" pitchFamily="18" charset="0"/>
                <a:cs typeface="Times New Roman" panose="02020603050405020304" pitchFamily="18" charset="0"/>
              </a:rPr>
              <a:t>Fatma Gamal</a:t>
            </a:r>
            <a:endParaRPr lang="en-US" sz="2800" b="1" dirty="0">
              <a:solidFill>
                <a:schemeClr val="bg1"/>
              </a:solidFill>
              <a:latin typeface="Times New Roman" panose="02020603050405020304" pitchFamily="18" charset="0"/>
              <a:cs typeface="Times New Roman" panose="02020603050405020304" pitchFamily="18" charset="0"/>
            </a:endParaRPr>
          </a:p>
        </p:txBody>
      </p:sp>
      <p:pic>
        <p:nvPicPr>
          <p:cNvPr id="3" name="Picture 2" descr="A logo with text and birds on it&#10;&#10;Description automatically generated">
            <a:extLst>
              <a:ext uri="{FF2B5EF4-FFF2-40B4-BE49-F238E27FC236}">
                <a16:creationId xmlns:a16="http://schemas.microsoft.com/office/drawing/2014/main" id="{1B38189D-183E-9376-AD89-330A97C153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7300" y="5153832"/>
            <a:ext cx="1261730" cy="1089945"/>
          </a:xfrm>
          <a:prstGeom prst="rect">
            <a:avLst/>
          </a:prstGeom>
        </p:spPr>
      </p:pic>
      <p:sp>
        <p:nvSpPr>
          <p:cNvPr id="2" name="TextBox 1">
            <a:extLst>
              <a:ext uri="{FF2B5EF4-FFF2-40B4-BE49-F238E27FC236}">
                <a16:creationId xmlns:a16="http://schemas.microsoft.com/office/drawing/2014/main" id="{C9217043-BFC7-F453-DE7A-F6E1E993AB7E}"/>
              </a:ext>
            </a:extLst>
          </p:cNvPr>
          <p:cNvSpPr txBox="1"/>
          <p:nvPr/>
        </p:nvSpPr>
        <p:spPr>
          <a:xfrm>
            <a:off x="2897300" y="5186786"/>
            <a:ext cx="6851737" cy="718466"/>
          </a:xfrm>
          <a:prstGeom prst="rect">
            <a:avLst/>
          </a:prstGeom>
          <a:noFill/>
        </p:spPr>
        <p:txBody>
          <a:bodyPr wrap="square" rtlCol="0">
            <a:spAutoFit/>
          </a:bodyPr>
          <a:lstStyle/>
          <a:p>
            <a:pPr algn="ctr">
              <a:lnSpc>
                <a:spcPct val="200000"/>
              </a:lnSpc>
              <a:buClr>
                <a:schemeClr val="bg1"/>
              </a:buClr>
            </a:pPr>
            <a:r>
              <a:rPr lang="en-US" sz="2400" b="1" dirty="0">
                <a:solidFill>
                  <a:schemeClr val="bg1"/>
                </a:solidFill>
                <a:latin typeface="Times New Roman" panose="02020603050405020304" pitchFamily="18" charset="0"/>
                <a:cs typeface="Times New Roman" panose="02020603050405020304" pitchFamily="18" charset="0"/>
              </a:rPr>
              <a:t>Computer Systems Department</a:t>
            </a:r>
            <a:endParaRPr lang="en-US" sz="2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61356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0"/>
            <a:ext cx="12191980" cy="6856718"/>
          </a:xfrm>
          <a:prstGeom prst="rect">
            <a:avLst/>
          </a:prstGeom>
        </p:spPr>
      </p:pic>
      <p:sp>
        <p:nvSpPr>
          <p:cNvPr id="17" name="TextBox 16">
            <a:extLst>
              <a:ext uri="{FF2B5EF4-FFF2-40B4-BE49-F238E27FC236}">
                <a16:creationId xmlns:a16="http://schemas.microsoft.com/office/drawing/2014/main" id="{235B4CB0-7920-DBC0-2634-956898443117}"/>
              </a:ext>
            </a:extLst>
          </p:cNvPr>
          <p:cNvSpPr txBox="1"/>
          <p:nvPr/>
        </p:nvSpPr>
        <p:spPr>
          <a:xfrm>
            <a:off x="887505" y="793376"/>
            <a:ext cx="2781531" cy="615553"/>
          </a:xfrm>
          <a:prstGeom prst="rect">
            <a:avLst/>
          </a:prstGeom>
          <a:noFill/>
        </p:spPr>
        <p:txBody>
          <a:bodyPr wrap="none" rtlCol="0">
            <a:spAutoFit/>
          </a:bodyPr>
          <a:lstStyle/>
          <a:p>
            <a:pPr marL="571500" indent="-571500">
              <a:buFont typeface="Wingdings" panose="05000000000000000000" pitchFamily="2" charset="2"/>
              <a:buChar char="v"/>
            </a:pPr>
            <a:r>
              <a:rPr lang="en-US" sz="3400" b="1" dirty="0">
                <a:solidFill>
                  <a:schemeClr val="bg1"/>
                </a:solidFill>
                <a:latin typeface="Josefin Sans" pitchFamily="2" charset="0"/>
                <a:cs typeface="Times New Roman" panose="02020603050405020304" pitchFamily="18" charset="0"/>
              </a:rPr>
              <a:t>Database</a:t>
            </a:r>
          </a:p>
        </p:txBody>
      </p:sp>
      <p:pic>
        <p:nvPicPr>
          <p:cNvPr id="22" name="Picture 21">
            <a:extLst>
              <a:ext uri="{FF2B5EF4-FFF2-40B4-BE49-F238E27FC236}">
                <a16:creationId xmlns:a16="http://schemas.microsoft.com/office/drawing/2014/main" id="{A17D195F-EA3E-7751-B022-1C28E18E6C74}"/>
              </a:ext>
            </a:extLst>
          </p:cNvPr>
          <p:cNvPicPr>
            <a:picLocks noChangeAspect="1"/>
          </p:cNvPicPr>
          <p:nvPr/>
        </p:nvPicPr>
        <p:blipFill>
          <a:blip r:embed="rId3"/>
          <a:stretch>
            <a:fillRect/>
          </a:stretch>
        </p:blipFill>
        <p:spPr>
          <a:xfrm>
            <a:off x="8893305" y="2253982"/>
            <a:ext cx="2348753" cy="2348753"/>
          </a:xfrm>
          <a:prstGeom prst="rect">
            <a:avLst/>
          </a:prstGeom>
        </p:spPr>
      </p:pic>
      <p:sp>
        <p:nvSpPr>
          <p:cNvPr id="23" name="TextBox 22">
            <a:extLst>
              <a:ext uri="{FF2B5EF4-FFF2-40B4-BE49-F238E27FC236}">
                <a16:creationId xmlns:a16="http://schemas.microsoft.com/office/drawing/2014/main" id="{A719BDD4-48B7-C159-229D-519D86D52DF8}"/>
              </a:ext>
            </a:extLst>
          </p:cNvPr>
          <p:cNvSpPr txBox="1"/>
          <p:nvPr/>
        </p:nvSpPr>
        <p:spPr>
          <a:xfrm>
            <a:off x="9312506" y="4602735"/>
            <a:ext cx="1510350" cy="553998"/>
          </a:xfrm>
          <a:prstGeom prst="rect">
            <a:avLst/>
          </a:prstGeom>
          <a:noFill/>
        </p:spPr>
        <p:txBody>
          <a:bodyPr wrap="none" rtlCol="0">
            <a:spAutoFit/>
          </a:bodyPr>
          <a:lstStyle/>
          <a:p>
            <a:r>
              <a:rPr lang="en-US" sz="3000" b="1" dirty="0">
                <a:solidFill>
                  <a:srgbClr val="00758F"/>
                </a:solidFill>
                <a:latin typeface="Times New Roman" panose="02020603050405020304" pitchFamily="18" charset="0"/>
                <a:cs typeface="Times New Roman" panose="02020603050405020304" pitchFamily="18" charset="0"/>
              </a:rPr>
              <a:t>MySQL</a:t>
            </a:r>
          </a:p>
        </p:txBody>
      </p:sp>
      <p:sp>
        <p:nvSpPr>
          <p:cNvPr id="24" name="Content Placeholder 2">
            <a:extLst>
              <a:ext uri="{FF2B5EF4-FFF2-40B4-BE49-F238E27FC236}">
                <a16:creationId xmlns:a16="http://schemas.microsoft.com/office/drawing/2014/main" id="{E99BB772-9C45-66AA-BC86-D6A156FBE4A9}"/>
              </a:ext>
            </a:extLst>
          </p:cNvPr>
          <p:cNvSpPr txBox="1">
            <a:spLocks/>
          </p:cNvSpPr>
          <p:nvPr/>
        </p:nvSpPr>
        <p:spPr>
          <a:xfrm>
            <a:off x="949942" y="1686722"/>
            <a:ext cx="5438187" cy="45692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bg1"/>
                </a:solidFill>
              </a:rPr>
              <a:t>Utilizing a local database server, such as MySQL, presents an advantageous solution for managing doctors' information and medicine inventory. </a:t>
            </a:r>
          </a:p>
          <a:p>
            <a:endParaRPr lang="en-US" sz="2400" dirty="0">
              <a:solidFill>
                <a:schemeClr val="bg1"/>
              </a:solidFill>
            </a:endParaRPr>
          </a:p>
          <a:p>
            <a:r>
              <a:rPr lang="en-US" sz="2400" dirty="0">
                <a:solidFill>
                  <a:schemeClr val="bg1"/>
                </a:solidFill>
              </a:rPr>
              <a:t>The proximity of these data sets within the same network eliminates the necessity for a global database. Leveraging a local server streamlines data management, ensuring efficient access and control while optimizing network resources.</a:t>
            </a:r>
          </a:p>
        </p:txBody>
      </p:sp>
    </p:spTree>
    <p:extLst>
      <p:ext uri="{BB962C8B-B14F-4D97-AF65-F5344CB8AC3E}">
        <p14:creationId xmlns:p14="http://schemas.microsoft.com/office/powerpoint/2010/main" val="3496200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0"/>
            <a:ext cx="12191980" cy="6856718"/>
          </a:xfrm>
          <a:prstGeom prst="rect">
            <a:avLst/>
          </a:prstGeom>
        </p:spPr>
      </p:pic>
      <p:sp>
        <p:nvSpPr>
          <p:cNvPr id="17" name="TextBox 16">
            <a:extLst>
              <a:ext uri="{FF2B5EF4-FFF2-40B4-BE49-F238E27FC236}">
                <a16:creationId xmlns:a16="http://schemas.microsoft.com/office/drawing/2014/main" id="{235B4CB0-7920-DBC0-2634-956898443117}"/>
              </a:ext>
            </a:extLst>
          </p:cNvPr>
          <p:cNvSpPr txBox="1"/>
          <p:nvPr/>
        </p:nvSpPr>
        <p:spPr>
          <a:xfrm>
            <a:off x="887505" y="793376"/>
            <a:ext cx="4560864" cy="615553"/>
          </a:xfrm>
          <a:prstGeom prst="rect">
            <a:avLst/>
          </a:prstGeom>
          <a:noFill/>
        </p:spPr>
        <p:txBody>
          <a:bodyPr wrap="none" rtlCol="0">
            <a:spAutoFit/>
          </a:bodyPr>
          <a:lstStyle/>
          <a:p>
            <a:pPr marL="571500" indent="-571500">
              <a:buFont typeface="Wingdings" panose="05000000000000000000" pitchFamily="2" charset="2"/>
              <a:buChar char="v"/>
            </a:pPr>
            <a:r>
              <a:rPr lang="en-US" sz="3400" b="1" dirty="0">
                <a:solidFill>
                  <a:schemeClr val="bg1"/>
                </a:solidFill>
                <a:latin typeface="Josefin Sans" pitchFamily="2" charset="0"/>
                <a:cs typeface="Times New Roman" panose="02020603050405020304" pitchFamily="18" charset="0"/>
              </a:rPr>
              <a:t>Machine Learning</a:t>
            </a:r>
          </a:p>
        </p:txBody>
      </p:sp>
      <p:sp>
        <p:nvSpPr>
          <p:cNvPr id="24" name="Content Placeholder 2">
            <a:extLst>
              <a:ext uri="{FF2B5EF4-FFF2-40B4-BE49-F238E27FC236}">
                <a16:creationId xmlns:a16="http://schemas.microsoft.com/office/drawing/2014/main" id="{E99BB772-9C45-66AA-BC86-D6A156FBE4A9}"/>
              </a:ext>
            </a:extLst>
          </p:cNvPr>
          <p:cNvSpPr txBox="1">
            <a:spLocks/>
          </p:cNvSpPr>
          <p:nvPr/>
        </p:nvSpPr>
        <p:spPr>
          <a:xfrm>
            <a:off x="887505" y="2219006"/>
            <a:ext cx="5208495" cy="38081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solidFill>
                <a:schemeClr val="bg1"/>
              </a:solidFill>
            </a:endParaRPr>
          </a:p>
        </p:txBody>
      </p:sp>
      <p:pic>
        <p:nvPicPr>
          <p:cNvPr id="14" name="Picture 13">
            <a:extLst>
              <a:ext uri="{FF2B5EF4-FFF2-40B4-BE49-F238E27FC236}">
                <a16:creationId xmlns:a16="http://schemas.microsoft.com/office/drawing/2014/main" id="{A903AE32-BD4A-C438-FC02-23E993FE6D17}"/>
              </a:ext>
            </a:extLst>
          </p:cNvPr>
          <p:cNvPicPr>
            <a:picLocks noChangeAspect="1"/>
          </p:cNvPicPr>
          <p:nvPr/>
        </p:nvPicPr>
        <p:blipFill>
          <a:blip r:embed="rId3"/>
          <a:stretch>
            <a:fillRect/>
          </a:stretch>
        </p:blipFill>
        <p:spPr>
          <a:xfrm>
            <a:off x="4417671" y="1771135"/>
            <a:ext cx="3356658" cy="3314447"/>
          </a:xfrm>
          <a:prstGeom prst="rect">
            <a:avLst/>
          </a:prstGeom>
          <a:effectLst>
            <a:glow rad="127000">
              <a:srgbClr val="00758F"/>
            </a:glow>
          </a:effectLst>
        </p:spPr>
      </p:pic>
    </p:spTree>
    <p:extLst>
      <p:ext uri="{BB962C8B-B14F-4D97-AF65-F5344CB8AC3E}">
        <p14:creationId xmlns:p14="http://schemas.microsoft.com/office/powerpoint/2010/main" val="38103804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0"/>
            <a:ext cx="12191980" cy="6856718"/>
          </a:xfrm>
          <a:prstGeom prst="rect">
            <a:avLst/>
          </a:prstGeom>
        </p:spPr>
      </p:pic>
      <p:sp>
        <p:nvSpPr>
          <p:cNvPr id="17" name="TextBox 16">
            <a:extLst>
              <a:ext uri="{FF2B5EF4-FFF2-40B4-BE49-F238E27FC236}">
                <a16:creationId xmlns:a16="http://schemas.microsoft.com/office/drawing/2014/main" id="{235B4CB0-7920-DBC0-2634-956898443117}"/>
              </a:ext>
            </a:extLst>
          </p:cNvPr>
          <p:cNvSpPr txBox="1"/>
          <p:nvPr/>
        </p:nvSpPr>
        <p:spPr>
          <a:xfrm>
            <a:off x="887505" y="793376"/>
            <a:ext cx="4560864" cy="615553"/>
          </a:xfrm>
          <a:prstGeom prst="rect">
            <a:avLst/>
          </a:prstGeom>
          <a:noFill/>
        </p:spPr>
        <p:txBody>
          <a:bodyPr wrap="none" rtlCol="0">
            <a:spAutoFit/>
          </a:bodyPr>
          <a:lstStyle/>
          <a:p>
            <a:pPr marL="571500" indent="-571500">
              <a:buFont typeface="Wingdings" panose="05000000000000000000" pitchFamily="2" charset="2"/>
              <a:buChar char="v"/>
            </a:pPr>
            <a:r>
              <a:rPr lang="en-US" sz="3400" b="1" dirty="0">
                <a:solidFill>
                  <a:schemeClr val="bg1"/>
                </a:solidFill>
                <a:latin typeface="Josefin Sans" pitchFamily="2" charset="0"/>
                <a:cs typeface="Times New Roman" panose="02020603050405020304" pitchFamily="18" charset="0"/>
              </a:rPr>
              <a:t>Machine Learning</a:t>
            </a:r>
          </a:p>
        </p:txBody>
      </p:sp>
      <p:sp>
        <p:nvSpPr>
          <p:cNvPr id="24" name="Content Placeholder 2">
            <a:extLst>
              <a:ext uri="{FF2B5EF4-FFF2-40B4-BE49-F238E27FC236}">
                <a16:creationId xmlns:a16="http://schemas.microsoft.com/office/drawing/2014/main" id="{E99BB772-9C45-66AA-BC86-D6A156FBE4A9}"/>
              </a:ext>
            </a:extLst>
          </p:cNvPr>
          <p:cNvSpPr txBox="1">
            <a:spLocks/>
          </p:cNvSpPr>
          <p:nvPr/>
        </p:nvSpPr>
        <p:spPr>
          <a:xfrm>
            <a:off x="887505" y="2219006"/>
            <a:ext cx="5208495" cy="38081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solidFill>
                <a:schemeClr val="bg1"/>
              </a:solidFill>
            </a:endParaRPr>
          </a:p>
        </p:txBody>
      </p:sp>
      <p:sp>
        <p:nvSpPr>
          <p:cNvPr id="6" name="TextBox 5">
            <a:extLst>
              <a:ext uri="{FF2B5EF4-FFF2-40B4-BE49-F238E27FC236}">
                <a16:creationId xmlns:a16="http://schemas.microsoft.com/office/drawing/2014/main" id="{2D951CAA-CC4C-2775-4653-189A01DFE287}"/>
              </a:ext>
            </a:extLst>
          </p:cNvPr>
          <p:cNvSpPr txBox="1"/>
          <p:nvPr/>
        </p:nvSpPr>
        <p:spPr>
          <a:xfrm>
            <a:off x="945379" y="1825619"/>
            <a:ext cx="6158752" cy="3416320"/>
          </a:xfrm>
          <a:prstGeom prst="rect">
            <a:avLst/>
          </a:prstGeom>
          <a:noFill/>
        </p:spPr>
        <p:txBody>
          <a:bodyPr wrap="square">
            <a:spAutoFit/>
          </a:bodyPr>
          <a:lstStyle/>
          <a:p>
            <a:pPr>
              <a:lnSpc>
                <a:spcPct val="100000"/>
              </a:lnSpc>
            </a:pPr>
            <a:r>
              <a:rPr lang="en-US" sz="2400" dirty="0">
                <a:solidFill>
                  <a:schemeClr val="bg1"/>
                </a:solidFill>
              </a:rPr>
              <a:t>A machine learning model trained on historical patient data will predict future medication consumption patterns. This predictive capability will inform inventory management strategies and optimize procurement processes, ensuring adequate stock levels. we have two models:</a:t>
            </a:r>
          </a:p>
          <a:p>
            <a:pPr>
              <a:lnSpc>
                <a:spcPct val="100000"/>
              </a:lnSpc>
            </a:pPr>
            <a:endParaRPr lang="en-US" sz="2400" dirty="0">
              <a:solidFill>
                <a:schemeClr val="bg1"/>
              </a:solidFill>
            </a:endParaRPr>
          </a:p>
          <a:p>
            <a:pPr marL="800100" lvl="1" indent="-342900">
              <a:buFont typeface="Arial" panose="020B0604020202020204" pitchFamily="34" charset="0"/>
              <a:buChar char="•"/>
            </a:pPr>
            <a:r>
              <a:rPr lang="en-US" sz="2400" dirty="0">
                <a:solidFill>
                  <a:schemeClr val="bg1"/>
                </a:solidFill>
              </a:rPr>
              <a:t>Reinforcement </a:t>
            </a:r>
          </a:p>
          <a:p>
            <a:pPr marL="800100" lvl="1" indent="-342900">
              <a:buFont typeface="Arial" panose="020B0604020202020204" pitchFamily="34" charset="0"/>
              <a:buChar char="•"/>
            </a:pPr>
            <a:r>
              <a:rPr lang="en-US" sz="2400" dirty="0">
                <a:solidFill>
                  <a:schemeClr val="bg1"/>
                </a:solidFill>
              </a:rPr>
              <a:t>Supervised  </a:t>
            </a:r>
          </a:p>
        </p:txBody>
      </p:sp>
      <p:pic>
        <p:nvPicPr>
          <p:cNvPr id="14" name="Picture 13">
            <a:extLst>
              <a:ext uri="{FF2B5EF4-FFF2-40B4-BE49-F238E27FC236}">
                <a16:creationId xmlns:a16="http://schemas.microsoft.com/office/drawing/2014/main" id="{A903AE32-BD4A-C438-FC02-23E993FE6D17}"/>
              </a:ext>
            </a:extLst>
          </p:cNvPr>
          <p:cNvPicPr>
            <a:picLocks noChangeAspect="1"/>
          </p:cNvPicPr>
          <p:nvPr/>
        </p:nvPicPr>
        <p:blipFill>
          <a:blip r:embed="rId3"/>
          <a:stretch>
            <a:fillRect/>
          </a:stretch>
        </p:blipFill>
        <p:spPr>
          <a:xfrm>
            <a:off x="8539097" y="2138477"/>
            <a:ext cx="2790604" cy="2790604"/>
          </a:xfrm>
          <a:prstGeom prst="rect">
            <a:avLst/>
          </a:prstGeom>
          <a:effectLst>
            <a:glow rad="127000">
              <a:srgbClr val="00758F"/>
            </a:glow>
          </a:effectLst>
        </p:spPr>
      </p:pic>
    </p:spTree>
    <p:extLst>
      <p:ext uri="{BB962C8B-B14F-4D97-AF65-F5344CB8AC3E}">
        <p14:creationId xmlns:p14="http://schemas.microsoft.com/office/powerpoint/2010/main" val="1257048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0"/>
            <a:ext cx="12191980" cy="6856718"/>
          </a:xfrm>
          <a:prstGeom prst="rect">
            <a:avLst/>
          </a:prstGeom>
        </p:spPr>
      </p:pic>
      <p:sp>
        <p:nvSpPr>
          <p:cNvPr id="17" name="TextBox 16">
            <a:extLst>
              <a:ext uri="{FF2B5EF4-FFF2-40B4-BE49-F238E27FC236}">
                <a16:creationId xmlns:a16="http://schemas.microsoft.com/office/drawing/2014/main" id="{235B4CB0-7920-DBC0-2634-956898443117}"/>
              </a:ext>
            </a:extLst>
          </p:cNvPr>
          <p:cNvSpPr txBox="1"/>
          <p:nvPr/>
        </p:nvSpPr>
        <p:spPr>
          <a:xfrm>
            <a:off x="887505" y="793376"/>
            <a:ext cx="1561646" cy="615553"/>
          </a:xfrm>
          <a:prstGeom prst="rect">
            <a:avLst/>
          </a:prstGeom>
          <a:noFill/>
        </p:spPr>
        <p:txBody>
          <a:bodyPr wrap="none" rtlCol="0">
            <a:spAutoFit/>
          </a:bodyPr>
          <a:lstStyle/>
          <a:p>
            <a:pPr marL="571500" indent="-571500">
              <a:buFont typeface="Wingdings" panose="05000000000000000000" pitchFamily="2" charset="2"/>
              <a:buChar char="v"/>
            </a:pPr>
            <a:r>
              <a:rPr lang="en-US" sz="3400" b="1" dirty="0">
                <a:solidFill>
                  <a:schemeClr val="bg1"/>
                </a:solidFill>
                <a:latin typeface="Josefin Sans" pitchFamily="2" charset="0"/>
                <a:cs typeface="Times New Roman" panose="02020603050405020304" pitchFamily="18" charset="0"/>
              </a:rPr>
              <a:t>IOT</a:t>
            </a:r>
          </a:p>
        </p:txBody>
      </p:sp>
      <p:pic>
        <p:nvPicPr>
          <p:cNvPr id="3" name="Picture 2">
            <a:extLst>
              <a:ext uri="{FF2B5EF4-FFF2-40B4-BE49-F238E27FC236}">
                <a16:creationId xmlns:a16="http://schemas.microsoft.com/office/drawing/2014/main" id="{DC8523DD-328E-9157-E22E-8AC68D1513D6}"/>
              </a:ext>
            </a:extLst>
          </p:cNvPr>
          <p:cNvPicPr>
            <a:picLocks noChangeAspect="1"/>
          </p:cNvPicPr>
          <p:nvPr/>
        </p:nvPicPr>
        <p:blipFill>
          <a:blip r:embed="rId3"/>
          <a:stretch>
            <a:fillRect/>
          </a:stretch>
        </p:blipFill>
        <p:spPr>
          <a:xfrm>
            <a:off x="4409844" y="1852318"/>
            <a:ext cx="3372311" cy="3152081"/>
          </a:xfrm>
          <a:prstGeom prst="rect">
            <a:avLst/>
          </a:prstGeom>
        </p:spPr>
      </p:pic>
    </p:spTree>
    <p:extLst>
      <p:ext uri="{BB962C8B-B14F-4D97-AF65-F5344CB8AC3E}">
        <p14:creationId xmlns:p14="http://schemas.microsoft.com/office/powerpoint/2010/main" val="7038873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0"/>
            <a:ext cx="12191980" cy="6856718"/>
          </a:xfrm>
          <a:prstGeom prst="rect">
            <a:avLst/>
          </a:prstGeom>
        </p:spPr>
      </p:pic>
      <p:sp>
        <p:nvSpPr>
          <p:cNvPr id="17" name="TextBox 16">
            <a:extLst>
              <a:ext uri="{FF2B5EF4-FFF2-40B4-BE49-F238E27FC236}">
                <a16:creationId xmlns:a16="http://schemas.microsoft.com/office/drawing/2014/main" id="{235B4CB0-7920-DBC0-2634-956898443117}"/>
              </a:ext>
            </a:extLst>
          </p:cNvPr>
          <p:cNvSpPr txBox="1"/>
          <p:nvPr/>
        </p:nvSpPr>
        <p:spPr>
          <a:xfrm>
            <a:off x="887505" y="793376"/>
            <a:ext cx="1561646" cy="615553"/>
          </a:xfrm>
          <a:prstGeom prst="rect">
            <a:avLst/>
          </a:prstGeom>
          <a:noFill/>
        </p:spPr>
        <p:txBody>
          <a:bodyPr wrap="none" rtlCol="0">
            <a:spAutoFit/>
          </a:bodyPr>
          <a:lstStyle/>
          <a:p>
            <a:pPr marL="571500" indent="-571500">
              <a:buFont typeface="Wingdings" panose="05000000000000000000" pitchFamily="2" charset="2"/>
              <a:buChar char="v"/>
            </a:pPr>
            <a:r>
              <a:rPr lang="en-US" sz="3400" b="1" dirty="0">
                <a:solidFill>
                  <a:schemeClr val="bg1"/>
                </a:solidFill>
                <a:latin typeface="Josefin Sans" pitchFamily="2" charset="0"/>
                <a:cs typeface="Times New Roman" panose="02020603050405020304" pitchFamily="18" charset="0"/>
              </a:rPr>
              <a:t>IOT</a:t>
            </a:r>
          </a:p>
        </p:txBody>
      </p:sp>
      <p:sp>
        <p:nvSpPr>
          <p:cNvPr id="24" name="Content Placeholder 2">
            <a:extLst>
              <a:ext uri="{FF2B5EF4-FFF2-40B4-BE49-F238E27FC236}">
                <a16:creationId xmlns:a16="http://schemas.microsoft.com/office/drawing/2014/main" id="{E99BB772-9C45-66AA-BC86-D6A156FBE4A9}"/>
              </a:ext>
            </a:extLst>
          </p:cNvPr>
          <p:cNvSpPr txBox="1">
            <a:spLocks/>
          </p:cNvSpPr>
          <p:nvPr/>
        </p:nvSpPr>
        <p:spPr>
          <a:xfrm>
            <a:off x="899080" y="1686724"/>
            <a:ext cx="6266330" cy="47824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400" b="0" i="0" dirty="0">
                <a:solidFill>
                  <a:srgbClr val="D1D5DB"/>
                </a:solidFill>
                <a:effectLst/>
              </a:rPr>
              <a:t>Our approach involves receiving reports from a machine learning model to identify medicines with high consumption, optimizing ordering processes to avoid unnecessary surplus. For transmitting these orders, we've identified two network protocols:</a:t>
            </a:r>
            <a:endParaRPr lang="en-US" sz="2400" dirty="0">
              <a:solidFill>
                <a:srgbClr val="D1D5DB"/>
              </a:solidFill>
            </a:endParaRPr>
          </a:p>
          <a:p>
            <a:pPr marL="0" indent="0" algn="l">
              <a:buNone/>
            </a:pPr>
            <a:endParaRPr lang="en-US" sz="2400" b="0" i="0" dirty="0">
              <a:solidFill>
                <a:srgbClr val="D1D5DB"/>
              </a:solidFill>
              <a:effectLst/>
            </a:endParaRPr>
          </a:p>
          <a:p>
            <a:pPr lvl="1"/>
            <a:r>
              <a:rPr lang="en-US" sz="2000" b="1" i="0" dirty="0">
                <a:solidFill>
                  <a:srgbClr val="D1D5DB"/>
                </a:solidFill>
                <a:effectLst/>
              </a:rPr>
              <a:t>SMTP (Simple Mail Transfer Protocol).</a:t>
            </a:r>
          </a:p>
          <a:p>
            <a:pPr lvl="1"/>
            <a:r>
              <a:rPr lang="en-US" sz="2000" b="1" i="0" dirty="0">
                <a:solidFill>
                  <a:srgbClr val="D1D5DB"/>
                </a:solidFill>
                <a:effectLst/>
              </a:rPr>
              <a:t>MQTT (Message Queuing Telemetry Transport).</a:t>
            </a:r>
            <a:endParaRPr lang="en-US" sz="2000" b="0" i="0" dirty="0">
              <a:solidFill>
                <a:srgbClr val="D1D5DB"/>
              </a:solidFill>
              <a:effectLst/>
            </a:endParaRPr>
          </a:p>
        </p:txBody>
      </p:sp>
      <p:pic>
        <p:nvPicPr>
          <p:cNvPr id="3" name="Picture 2">
            <a:extLst>
              <a:ext uri="{FF2B5EF4-FFF2-40B4-BE49-F238E27FC236}">
                <a16:creationId xmlns:a16="http://schemas.microsoft.com/office/drawing/2014/main" id="{DC8523DD-328E-9157-E22E-8AC68D1513D6}"/>
              </a:ext>
            </a:extLst>
          </p:cNvPr>
          <p:cNvPicPr>
            <a:picLocks noChangeAspect="1"/>
          </p:cNvPicPr>
          <p:nvPr/>
        </p:nvPicPr>
        <p:blipFill>
          <a:blip r:embed="rId3"/>
          <a:stretch>
            <a:fillRect/>
          </a:stretch>
        </p:blipFill>
        <p:spPr>
          <a:xfrm>
            <a:off x="8575110" y="2596771"/>
            <a:ext cx="2218765" cy="2218765"/>
          </a:xfrm>
          <a:prstGeom prst="rect">
            <a:avLst/>
          </a:prstGeom>
        </p:spPr>
      </p:pic>
    </p:spTree>
    <p:extLst>
      <p:ext uri="{BB962C8B-B14F-4D97-AF65-F5344CB8AC3E}">
        <p14:creationId xmlns:p14="http://schemas.microsoft.com/office/powerpoint/2010/main" val="2425553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4774064"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dirty="0">
                <a:solidFill>
                  <a:schemeClr val="bg1"/>
                </a:solidFill>
                <a:latin typeface="Josefin Sans" pitchFamily="2" charset="0"/>
                <a:cs typeface="Akhbar MT" pitchFamily="2" charset="-78"/>
              </a:rPr>
              <a:t>Possible Techniques</a:t>
            </a:r>
          </a:p>
        </p:txBody>
      </p:sp>
      <p:sp>
        <p:nvSpPr>
          <p:cNvPr id="4" name="Google Shape;1567;p60">
            <a:extLst>
              <a:ext uri="{FF2B5EF4-FFF2-40B4-BE49-F238E27FC236}">
                <a16:creationId xmlns:a16="http://schemas.microsoft.com/office/drawing/2014/main" id="{4E2DA38F-25A4-4498-3FF3-7211E07C536B}"/>
              </a:ext>
            </a:extLst>
          </p:cNvPr>
          <p:cNvSpPr txBox="1">
            <a:spLocks/>
          </p:cNvSpPr>
          <p:nvPr/>
        </p:nvSpPr>
        <p:spPr>
          <a:xfrm>
            <a:off x="857258" y="1376159"/>
            <a:ext cx="10477484" cy="54870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R="0" lvl="0" indent="-457200" algn="l" defTabSz="914400" rtl="0" eaLnBrk="1" fontAlgn="auto" latinLnBrk="0" hangingPunct="1">
              <a:lnSpc>
                <a:spcPct val="150000"/>
              </a:lnSpc>
              <a:spcBef>
                <a:spcPts val="0"/>
              </a:spcBef>
              <a:spcAft>
                <a:spcPts val="0"/>
              </a:spcAft>
              <a:buClr>
                <a:schemeClr val="accent4">
                  <a:lumMod val="40000"/>
                  <a:lumOff val="60000"/>
                </a:schemeClr>
              </a:buClr>
              <a:buSzPct val="61000"/>
              <a:buFont typeface="Wingdings" panose="05000000000000000000" pitchFamily="2" charset="2"/>
              <a:buChar char="v"/>
              <a:tabLst/>
              <a:defRPr/>
            </a:pPr>
            <a:r>
              <a:rPr lang="en-US" sz="3200" b="1" kern="0" dirty="0">
                <a:solidFill>
                  <a:schemeClr val="accent4">
                    <a:lumMod val="40000"/>
                    <a:lumOff val="60000"/>
                  </a:schemeClr>
                </a:solidFill>
                <a:latin typeface="Times New Roman" panose="02020603050405020304" pitchFamily="18" charset="0"/>
              </a:rPr>
              <a:t>Hardware</a:t>
            </a:r>
          </a:p>
          <a:p>
            <a:pPr marL="800100" lvl="1" indent="-342900">
              <a:lnSpc>
                <a:spcPct val="150000"/>
              </a:lnSpc>
              <a:buClr>
                <a:schemeClr val="bg1"/>
              </a:buClr>
              <a:buSzPct val="100000"/>
              <a:buFont typeface="Wingdings" panose="05000000000000000000" pitchFamily="2" charset="2"/>
              <a:buChar char="§"/>
              <a:defRPr/>
            </a:pPr>
            <a:r>
              <a:rPr lang="en-US" sz="2800" kern="0" dirty="0">
                <a:solidFill>
                  <a:schemeClr val="bg1"/>
                </a:solidFill>
                <a:latin typeface="Times New Roman" panose="02020603050405020304" pitchFamily="18" charset="0"/>
              </a:rPr>
              <a:t>Reaching Medicine Position Phase:</a:t>
            </a:r>
          </a:p>
          <a:p>
            <a:pPr marL="914400" lvl="2" indent="0">
              <a:lnSpc>
                <a:spcPct val="150000"/>
              </a:lnSpc>
              <a:buClr>
                <a:srgbClr val="FFE699"/>
              </a:buClr>
              <a:buSzPct val="70000"/>
              <a:buNone/>
              <a:defRPr/>
            </a:pPr>
            <a:r>
              <a:rPr lang="en-US" sz="2400" kern="0" dirty="0">
                <a:solidFill>
                  <a:schemeClr val="bg1"/>
                </a:solidFill>
                <a:latin typeface="Times New Roman" panose="02020603050405020304" pitchFamily="18" charset="0"/>
              </a:rPr>
              <a:t>1. Ball Screw Slider</a:t>
            </a:r>
          </a:p>
          <a:p>
            <a:pPr marL="914400" lvl="2" indent="0">
              <a:lnSpc>
                <a:spcPct val="150000"/>
              </a:lnSpc>
              <a:buClr>
                <a:srgbClr val="FFE699"/>
              </a:buClr>
              <a:buSzPct val="70000"/>
              <a:buNone/>
              <a:defRPr/>
            </a:pPr>
            <a:r>
              <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rPr>
              <a:t>2. Belt Driven Slider</a:t>
            </a:r>
            <a:endParaRPr lang="en-US" sz="2800" kern="0" dirty="0">
              <a:solidFill>
                <a:schemeClr val="bg1"/>
              </a:solidFill>
              <a:latin typeface="Times New Roman" panose="02020603050405020304" pitchFamily="18" charset="0"/>
            </a:endParaRPr>
          </a:p>
          <a:p>
            <a:pPr marL="800100" lvl="1" indent="-342900">
              <a:lnSpc>
                <a:spcPct val="150000"/>
              </a:lnSpc>
              <a:buClr>
                <a:schemeClr val="bg1"/>
              </a:buClr>
              <a:buSzPct val="100000"/>
              <a:buFont typeface="Wingdings" panose="05000000000000000000" pitchFamily="2" charset="2"/>
              <a:buChar char="§"/>
              <a:defRPr/>
            </a:pPr>
            <a:r>
              <a:rPr lang="en-US" sz="2800" kern="0" dirty="0">
                <a:solidFill>
                  <a:schemeClr val="bg1"/>
                </a:solidFill>
                <a:latin typeface="Times New Roman" panose="02020603050405020304" pitchFamily="18" charset="0"/>
              </a:rPr>
              <a:t>Gripping Medicine Phase:</a:t>
            </a:r>
          </a:p>
          <a:p>
            <a:pPr marL="914400" lvl="2" indent="0">
              <a:lnSpc>
                <a:spcPct val="150000"/>
              </a:lnSpc>
              <a:buClr>
                <a:srgbClr val="315354"/>
              </a:buClr>
              <a:buSzPct val="61000"/>
              <a:buNone/>
              <a:defRPr/>
            </a:pPr>
            <a:r>
              <a:rPr lang="en-US" sz="2400" kern="0" dirty="0">
                <a:solidFill>
                  <a:schemeClr val="bg1"/>
                </a:solidFill>
                <a:latin typeface="Times New Roman" panose="02020603050405020304" pitchFamily="18" charset="0"/>
              </a:rPr>
              <a:t>1. Gripper With Worm Gears</a:t>
            </a:r>
          </a:p>
          <a:p>
            <a:pPr marL="914400" lvl="2" indent="0">
              <a:lnSpc>
                <a:spcPct val="150000"/>
              </a:lnSpc>
              <a:buClr>
                <a:srgbClr val="315354"/>
              </a:buClr>
              <a:buSzPct val="61000"/>
              <a:buNone/>
              <a:defRPr/>
            </a:pPr>
            <a:r>
              <a:rPr lang="en-US" sz="2400" kern="0" dirty="0">
                <a:solidFill>
                  <a:schemeClr val="bg1"/>
                </a:solidFill>
                <a:latin typeface="Times New Roman" panose="02020603050405020304" pitchFamily="18" charset="0"/>
              </a:rPr>
              <a:t>2</a:t>
            </a:r>
            <a:r>
              <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rPr>
              <a:t>. Robot Servo Motor Gripper</a:t>
            </a:r>
          </a:p>
          <a:p>
            <a:pPr marL="457200" lvl="1" indent="0">
              <a:lnSpc>
                <a:spcPct val="150000"/>
              </a:lnSpc>
              <a:buClr>
                <a:srgbClr val="315354"/>
              </a:buClr>
              <a:buSzPct val="61000"/>
              <a:buNone/>
              <a:defRPr/>
            </a:pPr>
            <a:endPar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endParaRPr>
          </a:p>
        </p:txBody>
      </p:sp>
      <p:pic>
        <p:nvPicPr>
          <p:cNvPr id="7" name="Picture 6" descr="A white gear with black background">
            <a:extLst>
              <a:ext uri="{FF2B5EF4-FFF2-40B4-BE49-F238E27FC236}">
                <a16:creationId xmlns:a16="http://schemas.microsoft.com/office/drawing/2014/main" id="{B399B486-196B-4C38-37A9-F8850AEFD8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2217" y="2278236"/>
            <a:ext cx="6563512" cy="3682859"/>
          </a:xfrm>
          <a:prstGeom prst="rect">
            <a:avLst/>
          </a:prstGeom>
        </p:spPr>
      </p:pic>
      <p:sp>
        <p:nvSpPr>
          <p:cNvPr id="2" name="Rectangle 1">
            <a:extLst>
              <a:ext uri="{FF2B5EF4-FFF2-40B4-BE49-F238E27FC236}">
                <a16:creationId xmlns:a16="http://schemas.microsoft.com/office/drawing/2014/main" id="{4357ADEB-2CFE-A0EE-9FEB-055F753F7044}"/>
              </a:ext>
            </a:extLst>
          </p:cNvPr>
          <p:cNvSpPr/>
          <p:nvPr/>
        </p:nvSpPr>
        <p:spPr>
          <a:xfrm>
            <a:off x="600635" y="2205318"/>
            <a:ext cx="6705600" cy="1758282"/>
          </a:xfrm>
          <a:prstGeom prst="rect">
            <a:avLst/>
          </a:prstGeom>
          <a:noFill/>
          <a:ln>
            <a:solidFill>
              <a:srgbClr val="FFE6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8594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7970452"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Reaching Medicine Position Phase</a:t>
            </a:r>
            <a:endParaRPr kumimoji="0" lang="en-US" sz="3400" b="1" i="0" u="none" strike="noStrike" kern="1200" cap="none" spc="0" normalizeH="0" baseline="0" noProof="0" dirty="0">
              <a:ln>
                <a:noFill/>
              </a:ln>
              <a:solidFill>
                <a:schemeClr val="bg1"/>
              </a:solidFill>
              <a:effectLst/>
              <a:uLnTx/>
              <a:uFillTx/>
              <a:latin typeface="Josefin Sans" pitchFamily="2" charset="0"/>
              <a:ea typeface="+mn-ea"/>
              <a:cs typeface="Akhbar MT" pitchFamily="2" charset="-78"/>
            </a:endParaRPr>
          </a:p>
        </p:txBody>
      </p:sp>
      <p:pic>
        <p:nvPicPr>
          <p:cNvPr id="3" name="Picture 2">
            <a:extLst>
              <a:ext uri="{FF2B5EF4-FFF2-40B4-BE49-F238E27FC236}">
                <a16:creationId xmlns:a16="http://schemas.microsoft.com/office/drawing/2014/main" id="{B466A0DF-88DB-C7A6-9FAF-B8CF0DB6B442}"/>
              </a:ext>
            </a:extLst>
          </p:cNvPr>
          <p:cNvPicPr>
            <a:picLocks noChangeAspect="1"/>
          </p:cNvPicPr>
          <p:nvPr/>
        </p:nvPicPr>
        <p:blipFill>
          <a:blip r:embed="rId3">
            <a:extLst>
              <a:ext uri="{28A0092B-C50C-407E-A947-70E740481C1C}">
                <a14:useLocalDpi xmlns:a14="http://schemas.microsoft.com/office/drawing/2010/main" val="0"/>
              </a:ext>
            </a:extLst>
          </a:blip>
          <a:srcRect l="914" r="914"/>
          <a:stretch/>
        </p:blipFill>
        <p:spPr>
          <a:xfrm>
            <a:off x="2801470" y="1370986"/>
            <a:ext cx="6589059" cy="5430390"/>
          </a:xfrm>
          <a:prstGeom prst="rect">
            <a:avLst/>
          </a:prstGeom>
          <a:ln>
            <a:noFill/>
          </a:ln>
          <a:effectLst>
            <a:softEdge rad="112500"/>
          </a:effectLst>
        </p:spPr>
      </p:pic>
    </p:spTree>
    <p:extLst>
      <p:ext uri="{BB962C8B-B14F-4D97-AF65-F5344CB8AC3E}">
        <p14:creationId xmlns:p14="http://schemas.microsoft.com/office/powerpoint/2010/main" val="5693321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7970452"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Reaching Medicine Position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pic>
        <p:nvPicPr>
          <p:cNvPr id="3" name="Picture 2">
            <a:extLst>
              <a:ext uri="{FF2B5EF4-FFF2-40B4-BE49-F238E27FC236}">
                <a16:creationId xmlns:a16="http://schemas.microsoft.com/office/drawing/2014/main" id="{B466A0DF-88DB-C7A6-9FAF-B8CF0DB6B442}"/>
              </a:ext>
            </a:extLst>
          </p:cNvPr>
          <p:cNvPicPr>
            <a:picLocks noChangeAspect="1"/>
          </p:cNvPicPr>
          <p:nvPr/>
        </p:nvPicPr>
        <p:blipFill rotWithShape="1">
          <a:blip r:embed="rId3">
            <a:extLst>
              <a:ext uri="{28A0092B-C50C-407E-A947-70E740481C1C}">
                <a14:useLocalDpi xmlns:a14="http://schemas.microsoft.com/office/drawing/2010/main" val="0"/>
              </a:ext>
            </a:extLst>
          </a:blip>
          <a:srcRect l="425" r="469"/>
          <a:stretch/>
        </p:blipFill>
        <p:spPr>
          <a:xfrm>
            <a:off x="6096000" y="1263409"/>
            <a:ext cx="5477435" cy="5430390"/>
          </a:xfrm>
          <a:prstGeom prst="rect">
            <a:avLst/>
          </a:prstGeom>
          <a:ln>
            <a:noFill/>
          </a:ln>
          <a:effectLst>
            <a:softEdge rad="112500"/>
          </a:effectLst>
        </p:spPr>
      </p:pic>
      <p:sp>
        <p:nvSpPr>
          <p:cNvPr id="4" name="TextBox 3">
            <a:extLst>
              <a:ext uri="{FF2B5EF4-FFF2-40B4-BE49-F238E27FC236}">
                <a16:creationId xmlns:a16="http://schemas.microsoft.com/office/drawing/2014/main" id="{23C2FD45-6229-D08C-8A7E-1BB60FDD5AE4}"/>
              </a:ext>
            </a:extLst>
          </p:cNvPr>
          <p:cNvSpPr txBox="1"/>
          <p:nvPr/>
        </p:nvSpPr>
        <p:spPr>
          <a:xfrm>
            <a:off x="0" y="1370986"/>
            <a:ext cx="6167718" cy="4043671"/>
          </a:xfrm>
          <a:prstGeom prst="rect">
            <a:avLst/>
          </a:prstGeom>
          <a:noFill/>
        </p:spPr>
        <p:txBody>
          <a:bodyPr wrap="square">
            <a:spAutoFit/>
          </a:bodyPr>
          <a:lstStyle/>
          <a:p>
            <a:pPr lvl="2">
              <a:buClr>
                <a:srgbClr val="315354"/>
              </a:buClr>
              <a:buSzPct val="61000"/>
              <a:defRPr/>
            </a:pPr>
            <a:r>
              <a:rPr kumimoji="0" lang="en-US" sz="2400" b="1" i="0" u="none" strike="noStrike" kern="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sym typeface="Gudea"/>
              </a:rPr>
              <a:t>Ball Screw Slider</a:t>
            </a:r>
          </a:p>
          <a:p>
            <a:pPr lvl="3">
              <a:buClr>
                <a:srgbClr val="315354"/>
              </a:buClr>
              <a:buSzPct val="61000"/>
              <a:defRPr/>
            </a:pPr>
            <a:r>
              <a:rPr kumimoji="0" lang="en-US" sz="2000" b="1" i="0" u="none" strike="noStrike" kern="0" cap="none" spc="0" normalizeH="0" baseline="0" noProof="0" dirty="0">
                <a:ln>
                  <a:noFill/>
                </a:ln>
                <a:solidFill>
                  <a:schemeClr val="accent4">
                    <a:lumMod val="40000"/>
                    <a:lumOff val="60000"/>
                  </a:schemeClr>
                </a:solidFill>
                <a:effectLst/>
                <a:uLnTx/>
                <a:uFillTx/>
                <a:latin typeface="Times New Roman" panose="02020603050405020304" pitchFamily="18" charset="0"/>
                <a:cs typeface="Times New Roman" panose="02020603050405020304" pitchFamily="18" charset="0"/>
                <a:sym typeface="Gudea"/>
              </a:rPr>
              <a:t>Advantages :</a:t>
            </a:r>
            <a:endParaRPr kumimoji="0" lang="en-US" b="1" i="0" u="none" strike="noStrike" kern="0" cap="none" spc="0" normalizeH="0" baseline="0" noProof="0" dirty="0">
              <a:ln>
                <a:noFill/>
              </a:ln>
              <a:solidFill>
                <a:schemeClr val="accent4">
                  <a:lumMod val="40000"/>
                  <a:lumOff val="60000"/>
                </a:schemeClr>
              </a:solidFill>
              <a:effectLst/>
              <a:uLnTx/>
              <a:uFillTx/>
              <a:latin typeface="Times New Roman" panose="02020603050405020304" pitchFamily="18" charset="0"/>
              <a:cs typeface="Times New Roman" panose="02020603050405020304" pitchFamily="18" charset="0"/>
              <a:sym typeface="Gudea"/>
            </a:endParaRPr>
          </a:p>
          <a:p>
            <a:pPr marL="1657350" lvl="3" indent="-285750">
              <a:lnSpc>
                <a:spcPct val="150000"/>
              </a:lnSpc>
              <a:buClr>
                <a:schemeClr val="bg1"/>
              </a:buClr>
              <a:buSzPct val="61000"/>
              <a:buFont typeface="Wingdings" panose="05000000000000000000" pitchFamily="2" charset="2"/>
              <a:buChar char="§"/>
              <a:defRPr/>
            </a:pPr>
            <a:r>
              <a:rPr kumimoji="0" lang="en-US"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rPr>
              <a:t>High efficiency, exceeding 90%.</a:t>
            </a:r>
          </a:p>
          <a:p>
            <a:pPr marL="1657350" lvl="3" indent="-285750">
              <a:lnSpc>
                <a:spcPct val="150000"/>
              </a:lnSpc>
              <a:buClr>
                <a:schemeClr val="bg1"/>
              </a:buClr>
              <a:buSzPct val="61000"/>
              <a:buFont typeface="Wingdings" panose="05000000000000000000" pitchFamily="2" charset="2"/>
              <a:buChar char="§"/>
              <a:defRPr/>
            </a:pPr>
            <a:r>
              <a:rPr kumimoji="0" lang="en-US"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rPr>
              <a:t>Excellent precision and accuracy for precise linear motion control.</a:t>
            </a:r>
          </a:p>
          <a:p>
            <a:pPr marL="1657350" lvl="3" indent="-285750">
              <a:lnSpc>
                <a:spcPct val="150000"/>
              </a:lnSpc>
              <a:buClr>
                <a:schemeClr val="bg1"/>
              </a:buClr>
              <a:buSzPct val="61000"/>
              <a:buFont typeface="Wingdings" panose="05000000000000000000" pitchFamily="2" charset="2"/>
              <a:buChar char="§"/>
              <a:defRPr/>
            </a:pPr>
            <a:r>
              <a:rPr kumimoji="0" lang="en-US"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rPr>
              <a:t>High load capacity, capable of handling heavy loads.</a:t>
            </a:r>
          </a:p>
          <a:p>
            <a:pPr marL="1657350" lvl="3" indent="-285750">
              <a:lnSpc>
                <a:spcPct val="150000"/>
              </a:lnSpc>
              <a:buClr>
                <a:schemeClr val="bg1"/>
              </a:buClr>
              <a:buSzPct val="61000"/>
              <a:buFont typeface="Wingdings" panose="05000000000000000000" pitchFamily="2" charset="2"/>
              <a:buChar char="§"/>
              <a:defRPr/>
            </a:pPr>
            <a:r>
              <a:rPr kumimoji="0" lang="en-US"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rPr>
              <a:t>Long service life due to reduced wear and tear.</a:t>
            </a:r>
          </a:p>
          <a:p>
            <a:pPr marL="1657350" lvl="3" indent="-285750">
              <a:lnSpc>
                <a:spcPct val="150000"/>
              </a:lnSpc>
              <a:buClr>
                <a:schemeClr val="bg1"/>
              </a:buClr>
              <a:buSzPct val="61000"/>
              <a:buFont typeface="Wingdings" panose="05000000000000000000" pitchFamily="2" charset="2"/>
              <a:buChar char="§"/>
              <a:defRPr/>
            </a:pPr>
            <a:r>
              <a:rPr kumimoji="0" lang="en-US"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rPr>
              <a:t>ball screw slider are often seen as safer than belt drives for carrying vertical loads.</a:t>
            </a:r>
          </a:p>
        </p:txBody>
      </p:sp>
    </p:spTree>
    <p:extLst>
      <p:ext uri="{BB962C8B-B14F-4D97-AF65-F5344CB8AC3E}">
        <p14:creationId xmlns:p14="http://schemas.microsoft.com/office/powerpoint/2010/main" val="3637841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7970452"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Reaching Medicine Position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sp>
        <p:nvSpPr>
          <p:cNvPr id="2" name="Google Shape;1567;p60">
            <a:extLst>
              <a:ext uri="{FF2B5EF4-FFF2-40B4-BE49-F238E27FC236}">
                <a16:creationId xmlns:a16="http://schemas.microsoft.com/office/drawing/2014/main" id="{9100766F-B844-C2D0-863C-97A3A382827B}"/>
              </a:ext>
            </a:extLst>
          </p:cNvPr>
          <p:cNvSpPr txBox="1">
            <a:spLocks/>
          </p:cNvSpPr>
          <p:nvPr/>
        </p:nvSpPr>
        <p:spPr>
          <a:xfrm>
            <a:off x="4867835" y="1370986"/>
            <a:ext cx="6379925" cy="48848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L="457200" lvl="1" indent="0">
              <a:buClr>
                <a:srgbClr val="315354"/>
              </a:buClr>
              <a:buSzPct val="61000"/>
              <a:buNone/>
              <a:defRPr/>
            </a:pPr>
            <a:r>
              <a:rPr kumimoji="0" lang="en-US" sz="2400" b="1" i="0" u="none" strike="noStrike" kern="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sym typeface="Gudea"/>
              </a:rPr>
              <a:t>Ball Screw Slider</a:t>
            </a:r>
            <a:endParaRPr kumimoji="0" lang="en-US" sz="1800" b="1" i="0" u="none" strike="noStrike" kern="0" cap="none" spc="0" normalizeH="0" baseline="0" noProof="0" dirty="0">
              <a:ln>
                <a:noFill/>
              </a:ln>
              <a:solidFill>
                <a:schemeClr val="accent4">
                  <a:lumMod val="40000"/>
                  <a:lumOff val="60000"/>
                </a:schemeClr>
              </a:solidFill>
              <a:effectLst/>
              <a:uLnTx/>
              <a:uFillTx/>
              <a:latin typeface="Times New Roman" panose="02020603050405020304" pitchFamily="18" charset="0"/>
              <a:cs typeface="Times New Roman" panose="02020603050405020304" pitchFamily="18" charset="0"/>
              <a:sym typeface="Gudea"/>
            </a:endParaRPr>
          </a:p>
          <a:p>
            <a:pPr marL="914400" lvl="2" indent="0">
              <a:buClr>
                <a:srgbClr val="315354"/>
              </a:buClr>
              <a:buSzPct val="61000"/>
              <a:buNone/>
              <a:defRPr/>
            </a:pPr>
            <a:r>
              <a:rPr kumimoji="0" lang="en-US" sz="2000" b="1" i="0" u="none" strike="noStrike" kern="0" cap="none" spc="0" normalizeH="0" baseline="0" noProof="0" dirty="0">
                <a:ln>
                  <a:noFill/>
                </a:ln>
                <a:solidFill>
                  <a:schemeClr val="accent4">
                    <a:lumMod val="40000"/>
                    <a:lumOff val="60000"/>
                  </a:schemeClr>
                </a:solidFill>
                <a:effectLst/>
                <a:uLnTx/>
                <a:uFillTx/>
                <a:latin typeface="Times New Roman" panose="02020603050405020304" pitchFamily="18" charset="0"/>
                <a:cs typeface="Times New Roman" panose="02020603050405020304" pitchFamily="18" charset="0"/>
                <a:sym typeface="Gudea"/>
              </a:rPr>
              <a:t>Disadvantages:</a:t>
            </a:r>
          </a:p>
          <a:p>
            <a:pPr marL="1200150" lvl="2" indent="-285750">
              <a:lnSpc>
                <a:spcPct val="150000"/>
              </a:lnSpc>
              <a:buClr>
                <a:schemeClr val="bg1"/>
              </a:buClr>
              <a:buSzPct val="61000"/>
              <a:buFont typeface="Wingdings" panose="05000000000000000000" pitchFamily="2" charset="2"/>
              <a:buChar char="§"/>
              <a:defRPr/>
            </a:pPr>
            <a:r>
              <a:rPr kumimoji="0" lang="en-US" sz="1800"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rPr>
              <a:t>Higher cost compared to other linear motion systems.</a:t>
            </a:r>
          </a:p>
          <a:p>
            <a:pPr marL="1200150" lvl="2" indent="-285750">
              <a:lnSpc>
                <a:spcPct val="150000"/>
              </a:lnSpc>
              <a:buClr>
                <a:schemeClr val="bg1"/>
              </a:buClr>
              <a:buSzPct val="61000"/>
              <a:buFont typeface="Wingdings" panose="05000000000000000000" pitchFamily="2" charset="2"/>
              <a:buChar char="§"/>
              <a:defRPr/>
            </a:pPr>
            <a:r>
              <a:rPr kumimoji="0" lang="en-US" sz="1800"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rPr>
              <a:t>Requires periodic maintenance and lubrication.</a:t>
            </a:r>
          </a:p>
          <a:p>
            <a:pPr marL="1200150" lvl="2" indent="-285750">
              <a:lnSpc>
                <a:spcPct val="150000"/>
              </a:lnSpc>
              <a:buClr>
                <a:schemeClr val="bg1"/>
              </a:buClr>
              <a:buSzPct val="61000"/>
              <a:buFont typeface="Wingdings" panose="05000000000000000000" pitchFamily="2" charset="2"/>
              <a:buChar char="§"/>
              <a:defRPr/>
            </a:pPr>
            <a:r>
              <a:rPr kumimoji="0" lang="en-US" sz="1800"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rPr>
              <a:t>Limited speed capabilities, not suitable for high-speed applications.</a:t>
            </a:r>
          </a:p>
          <a:p>
            <a:pPr marL="1200150" lvl="2" indent="-285750">
              <a:lnSpc>
                <a:spcPct val="150000"/>
              </a:lnSpc>
              <a:buClr>
                <a:schemeClr val="bg1"/>
              </a:buClr>
              <a:buSzPct val="61000"/>
              <a:buFont typeface="Wingdings" panose="05000000000000000000" pitchFamily="2" charset="2"/>
              <a:buChar char="§"/>
              <a:defRPr/>
            </a:pPr>
            <a:r>
              <a:rPr kumimoji="0" lang="en-US" sz="1800"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rPr>
              <a:t>Sensitivity to misalignment, requiring proper alignment and regular checks.</a:t>
            </a:r>
            <a:endParaRPr kumimoji="0" lang="en-US" sz="1600"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endParaRPr>
          </a:p>
        </p:txBody>
      </p:sp>
      <p:pic>
        <p:nvPicPr>
          <p:cNvPr id="4" name="Picture 3">
            <a:extLst>
              <a:ext uri="{FF2B5EF4-FFF2-40B4-BE49-F238E27FC236}">
                <a16:creationId xmlns:a16="http://schemas.microsoft.com/office/drawing/2014/main" id="{FBD47D65-D7C4-D0D8-CF22-5266569A9E52}"/>
              </a:ext>
            </a:extLst>
          </p:cNvPr>
          <p:cNvPicPr>
            <a:picLocks noChangeAspect="1"/>
          </p:cNvPicPr>
          <p:nvPr/>
        </p:nvPicPr>
        <p:blipFill rotWithShape="1">
          <a:blip r:embed="rId3">
            <a:extLst>
              <a:ext uri="{28A0092B-C50C-407E-A947-70E740481C1C}">
                <a14:useLocalDpi xmlns:a14="http://schemas.microsoft.com/office/drawing/2010/main" val="0"/>
              </a:ext>
            </a:extLst>
          </a:blip>
          <a:srcRect l="425" r="469"/>
          <a:stretch/>
        </p:blipFill>
        <p:spPr>
          <a:xfrm>
            <a:off x="526093" y="1281338"/>
            <a:ext cx="4700331" cy="5430390"/>
          </a:xfrm>
          <a:prstGeom prst="rect">
            <a:avLst/>
          </a:prstGeom>
          <a:ln>
            <a:noFill/>
          </a:ln>
          <a:effectLst>
            <a:softEdge rad="112500"/>
          </a:effectLst>
        </p:spPr>
      </p:pic>
    </p:spTree>
    <p:extLst>
      <p:ext uri="{BB962C8B-B14F-4D97-AF65-F5344CB8AC3E}">
        <p14:creationId xmlns:p14="http://schemas.microsoft.com/office/powerpoint/2010/main" val="3548740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7970452"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Reaching Medicine Position Phase</a:t>
            </a:r>
            <a:endParaRPr kumimoji="0" lang="en-US" sz="3400" b="1" i="0" u="none" strike="noStrike" kern="1200" cap="none" spc="0" normalizeH="0" baseline="0" noProof="0" dirty="0">
              <a:ln>
                <a:noFill/>
              </a:ln>
              <a:solidFill>
                <a:schemeClr val="bg1"/>
              </a:solidFill>
              <a:effectLst/>
              <a:uLnTx/>
              <a:uFillTx/>
              <a:latin typeface="Josefin Sans" pitchFamily="2" charset="0"/>
              <a:ea typeface="+mn-ea"/>
              <a:cs typeface="Akhbar MT" pitchFamily="2" charset="-78"/>
            </a:endParaRPr>
          </a:p>
        </p:txBody>
      </p:sp>
      <p:pic>
        <p:nvPicPr>
          <p:cNvPr id="3" name="Picture 2">
            <a:extLst>
              <a:ext uri="{FF2B5EF4-FFF2-40B4-BE49-F238E27FC236}">
                <a16:creationId xmlns:a16="http://schemas.microsoft.com/office/drawing/2014/main" id="{B466A0DF-88DB-C7A6-9FAF-B8CF0DB6B442}"/>
              </a:ext>
            </a:extLst>
          </p:cNvPr>
          <p:cNvPicPr>
            <a:picLocks noChangeAspect="1"/>
          </p:cNvPicPr>
          <p:nvPr/>
        </p:nvPicPr>
        <p:blipFill rotWithShape="1">
          <a:blip r:embed="rId3">
            <a:extLst>
              <a:ext uri="{28A0092B-C50C-407E-A947-70E740481C1C}">
                <a14:useLocalDpi xmlns:a14="http://schemas.microsoft.com/office/drawing/2010/main" val="0"/>
              </a:ext>
            </a:extLst>
          </a:blip>
          <a:srcRect l="-72" r="1223"/>
          <a:stretch/>
        </p:blipFill>
        <p:spPr>
          <a:xfrm>
            <a:off x="1866143" y="1370986"/>
            <a:ext cx="8459714" cy="4832129"/>
          </a:xfrm>
          <a:prstGeom prst="rect">
            <a:avLst/>
          </a:prstGeom>
          <a:ln>
            <a:noFill/>
          </a:ln>
          <a:effectLst>
            <a:softEdge rad="112500"/>
          </a:effectLst>
        </p:spPr>
      </p:pic>
    </p:spTree>
    <p:extLst>
      <p:ext uri="{BB962C8B-B14F-4D97-AF65-F5344CB8AC3E}">
        <p14:creationId xmlns:p14="http://schemas.microsoft.com/office/powerpoint/2010/main" val="1117350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6" name="TextBox 65">
            <a:extLst>
              <a:ext uri="{FF2B5EF4-FFF2-40B4-BE49-F238E27FC236}">
                <a16:creationId xmlns:a16="http://schemas.microsoft.com/office/drawing/2014/main" id="{A4C50DE9-E43F-0EFD-841F-62DF03D24DBC}"/>
              </a:ext>
            </a:extLst>
          </p:cNvPr>
          <p:cNvSpPr txBox="1"/>
          <p:nvPr/>
        </p:nvSpPr>
        <p:spPr>
          <a:xfrm>
            <a:off x="3361919" y="495526"/>
            <a:ext cx="5468164" cy="800219"/>
          </a:xfrm>
          <a:prstGeom prst="rect">
            <a:avLst/>
          </a:prstGeom>
          <a:noFill/>
        </p:spPr>
        <p:txBody>
          <a:bodyPr wrap="none" rtlCol="0">
            <a:spAutoFit/>
          </a:bodyPr>
          <a:lstStyle/>
          <a:p>
            <a:pPr algn="ctr"/>
            <a:r>
              <a:rPr lang="en-US" sz="4600" b="1" dirty="0">
                <a:solidFill>
                  <a:schemeClr val="bg1"/>
                </a:solidFill>
                <a:latin typeface="Josefin Sans" pitchFamily="2" charset="0"/>
                <a:cs typeface="Akhbar MT" pitchFamily="2" charset="-78"/>
              </a:rPr>
              <a:t>Team </a:t>
            </a:r>
            <a:r>
              <a:rPr lang="en-US" sz="4600" b="1" dirty="0">
                <a:solidFill>
                  <a:srgbClr val="315354"/>
                </a:solidFill>
                <a:latin typeface="Josefin Sans" pitchFamily="2" charset="0"/>
                <a:cs typeface="Akhbar MT" pitchFamily="2" charset="-78"/>
              </a:rPr>
              <a:t>[8]</a:t>
            </a:r>
            <a:r>
              <a:rPr lang="en-US" sz="4600" b="1" dirty="0">
                <a:solidFill>
                  <a:schemeClr val="bg1"/>
                </a:solidFill>
                <a:latin typeface="Josefin Sans" pitchFamily="2" charset="0"/>
                <a:cs typeface="Akhbar MT" pitchFamily="2" charset="-78"/>
              </a:rPr>
              <a:t> Members</a:t>
            </a:r>
            <a:endParaRPr lang="en-US" sz="4000" dirty="0">
              <a:solidFill>
                <a:schemeClr val="bg1"/>
              </a:solidFill>
            </a:endParaRPr>
          </a:p>
        </p:txBody>
      </p:sp>
      <p:sp>
        <p:nvSpPr>
          <p:cNvPr id="2" name="TextBox 1">
            <a:extLst>
              <a:ext uri="{FF2B5EF4-FFF2-40B4-BE49-F238E27FC236}">
                <a16:creationId xmlns:a16="http://schemas.microsoft.com/office/drawing/2014/main" id="{7E21D3D3-7303-1786-6856-CA5D902E01A5}"/>
              </a:ext>
            </a:extLst>
          </p:cNvPr>
          <p:cNvSpPr txBox="1"/>
          <p:nvPr/>
        </p:nvSpPr>
        <p:spPr>
          <a:xfrm>
            <a:off x="3361919" y="1618279"/>
            <a:ext cx="5612044" cy="4771756"/>
          </a:xfrm>
          <a:prstGeom prst="rect">
            <a:avLst/>
          </a:prstGeom>
          <a:noFill/>
        </p:spPr>
        <p:txBody>
          <a:bodyPr wrap="square" rtlCol="0">
            <a:spAutoFit/>
          </a:bodyPr>
          <a:lstStyle/>
          <a:p>
            <a:pPr algn="ctr">
              <a:lnSpc>
                <a:spcPct val="200000"/>
              </a:lnSpc>
              <a:buClr>
                <a:srgbClr val="315354"/>
              </a:buClr>
            </a:pPr>
            <a:r>
              <a:rPr lang="en-US" sz="2600" b="1" dirty="0">
                <a:solidFill>
                  <a:schemeClr val="bg1"/>
                </a:solidFill>
                <a:latin typeface="Times New Roman" panose="02020603050405020304" pitchFamily="18" charset="0"/>
                <a:cs typeface="Times New Roman" panose="02020603050405020304" pitchFamily="18" charset="0"/>
              </a:rPr>
              <a:t>Abdullah Waleed Saied </a:t>
            </a:r>
          </a:p>
          <a:p>
            <a:pPr algn="ctr">
              <a:lnSpc>
                <a:spcPct val="200000"/>
              </a:lnSpc>
              <a:buClr>
                <a:srgbClr val="315354"/>
              </a:buClr>
            </a:pPr>
            <a:r>
              <a:rPr lang="en-US" sz="2600" b="1" dirty="0">
                <a:solidFill>
                  <a:schemeClr val="bg1"/>
                </a:solidFill>
                <a:latin typeface="Times New Roman" panose="02020603050405020304" pitchFamily="18" charset="0"/>
                <a:cs typeface="Times New Roman" panose="02020603050405020304" pitchFamily="18" charset="0"/>
              </a:rPr>
              <a:t>Mohamed Ahmed Mohamed Zakaria </a:t>
            </a:r>
          </a:p>
          <a:p>
            <a:pPr algn="ctr">
              <a:lnSpc>
                <a:spcPct val="200000"/>
              </a:lnSpc>
              <a:buClr>
                <a:srgbClr val="315354"/>
              </a:buClr>
            </a:pPr>
            <a:r>
              <a:rPr lang="en-US" sz="2600" b="1" dirty="0">
                <a:solidFill>
                  <a:schemeClr val="bg1"/>
                </a:solidFill>
                <a:latin typeface="Times New Roman" panose="02020603050405020304" pitchFamily="18" charset="0"/>
                <a:cs typeface="Times New Roman" panose="02020603050405020304" pitchFamily="18" charset="0"/>
              </a:rPr>
              <a:t>Omar Mohamed Salah </a:t>
            </a:r>
          </a:p>
          <a:p>
            <a:pPr algn="ctr">
              <a:lnSpc>
                <a:spcPct val="200000"/>
              </a:lnSpc>
              <a:buClr>
                <a:srgbClr val="315354"/>
              </a:buClr>
            </a:pPr>
            <a:r>
              <a:rPr lang="en-US" sz="2600" b="1" dirty="0">
                <a:solidFill>
                  <a:schemeClr val="bg1"/>
                </a:solidFill>
                <a:latin typeface="Times New Roman" panose="02020603050405020304" pitchFamily="18" charset="0"/>
                <a:cs typeface="Times New Roman" panose="02020603050405020304" pitchFamily="18" charset="0"/>
              </a:rPr>
              <a:t>Omar Shreif Elsayed </a:t>
            </a:r>
          </a:p>
          <a:p>
            <a:pPr algn="ctr">
              <a:lnSpc>
                <a:spcPct val="200000"/>
              </a:lnSpc>
              <a:buClr>
                <a:srgbClr val="315354"/>
              </a:buClr>
            </a:pPr>
            <a:r>
              <a:rPr lang="en-US" sz="2600" b="1" dirty="0">
                <a:solidFill>
                  <a:schemeClr val="bg1"/>
                </a:solidFill>
                <a:latin typeface="Times New Roman" panose="02020603050405020304" pitchFamily="18" charset="0"/>
                <a:cs typeface="Times New Roman" panose="02020603050405020304" pitchFamily="18" charset="0"/>
              </a:rPr>
              <a:t>Sohayla Saied Hassan Shedeed </a:t>
            </a:r>
          </a:p>
          <a:p>
            <a:pPr algn="ctr">
              <a:lnSpc>
                <a:spcPct val="200000"/>
              </a:lnSpc>
              <a:buClr>
                <a:srgbClr val="315354"/>
              </a:buClr>
            </a:pPr>
            <a:r>
              <a:rPr lang="en-US" sz="2600" b="1" dirty="0">
                <a:solidFill>
                  <a:schemeClr val="bg1"/>
                </a:solidFill>
                <a:latin typeface="Times New Roman" panose="02020603050405020304" pitchFamily="18" charset="0"/>
                <a:cs typeface="Times New Roman" panose="02020603050405020304" pitchFamily="18" charset="0"/>
              </a:rPr>
              <a:t>Zeyad Atef Shokry </a:t>
            </a:r>
          </a:p>
        </p:txBody>
      </p:sp>
    </p:spTree>
    <p:extLst>
      <p:ext uri="{BB962C8B-B14F-4D97-AF65-F5344CB8AC3E}">
        <p14:creationId xmlns:p14="http://schemas.microsoft.com/office/powerpoint/2010/main" val="20708090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7970452"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Reaching Medicine Position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sp>
        <p:nvSpPr>
          <p:cNvPr id="2" name="Google Shape;1567;p60">
            <a:extLst>
              <a:ext uri="{FF2B5EF4-FFF2-40B4-BE49-F238E27FC236}">
                <a16:creationId xmlns:a16="http://schemas.microsoft.com/office/drawing/2014/main" id="{9100766F-B844-C2D0-863C-97A3A382827B}"/>
              </a:ext>
            </a:extLst>
          </p:cNvPr>
          <p:cNvSpPr txBox="1">
            <a:spLocks/>
          </p:cNvSpPr>
          <p:nvPr/>
        </p:nvSpPr>
        <p:spPr>
          <a:xfrm>
            <a:off x="0" y="1370986"/>
            <a:ext cx="5862918" cy="39280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L="914400" lvl="2" indent="0">
              <a:buClr>
                <a:srgbClr val="315354"/>
              </a:buClr>
              <a:buSzPct val="61000"/>
              <a:buNone/>
              <a:defRPr/>
            </a:pPr>
            <a:r>
              <a:rPr lang="en-US" sz="2400" b="1" dirty="0">
                <a:solidFill>
                  <a:schemeClr val="bg1"/>
                </a:solidFill>
                <a:latin typeface="Times New Roman" panose="02020603050405020304" pitchFamily="18" charset="0"/>
                <a:ea typeface="+mj-ea"/>
                <a:cs typeface="Times New Roman" panose="02020603050405020304" pitchFamily="18" charset="0"/>
              </a:rPr>
              <a:t>Belt Driven Slider</a:t>
            </a:r>
            <a:endParaRPr lang="en-US" sz="1800" b="1" dirty="0">
              <a:solidFill>
                <a:schemeClr val="bg1"/>
              </a:solidFill>
              <a:latin typeface="Times New Roman" panose="02020603050405020304" pitchFamily="18" charset="0"/>
              <a:ea typeface="+mj-ea"/>
              <a:cs typeface="Times New Roman" panose="02020603050405020304" pitchFamily="18" charset="0"/>
            </a:endParaRPr>
          </a:p>
          <a:p>
            <a:pPr marL="1371600" lvl="3" indent="0">
              <a:buClr>
                <a:srgbClr val="315354"/>
              </a:buClr>
              <a:buSzPct val="61000"/>
              <a:buNone/>
              <a:defRPr/>
            </a:pPr>
            <a:r>
              <a:rPr lang="en-US" sz="2000" b="1"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Advantages</a:t>
            </a:r>
            <a:r>
              <a:rPr lang="en-US" sz="2000"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t>
            </a:r>
            <a:endParaRPr lang="en-US" sz="1800" dirty="0">
              <a:solidFill>
                <a:schemeClr val="accent4">
                  <a:lumMod val="40000"/>
                  <a:lumOff val="60000"/>
                </a:schemeClr>
              </a:solidFill>
              <a:latin typeface="Times New Roman" panose="02020603050405020304" pitchFamily="18" charset="0"/>
              <a:ea typeface="+mj-ea"/>
              <a:cs typeface="Times New Roman" panose="02020603050405020304" pitchFamily="18" charset="0"/>
            </a:endParaRP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Cost-effective compared to other linear motion systems.</a:t>
            </a: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Well-suited for high-speed applications.</a:t>
            </a: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Low maintenance requirements.</a:t>
            </a: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Quieter operation compared to systems with direct contact.</a:t>
            </a:r>
          </a:p>
        </p:txBody>
      </p:sp>
      <p:pic>
        <p:nvPicPr>
          <p:cNvPr id="3" name="Picture 2">
            <a:extLst>
              <a:ext uri="{FF2B5EF4-FFF2-40B4-BE49-F238E27FC236}">
                <a16:creationId xmlns:a16="http://schemas.microsoft.com/office/drawing/2014/main" id="{B466A0DF-88DB-C7A6-9FAF-B8CF0DB6B442}"/>
              </a:ext>
            </a:extLst>
          </p:cNvPr>
          <p:cNvPicPr>
            <a:picLocks noChangeAspect="1"/>
          </p:cNvPicPr>
          <p:nvPr/>
        </p:nvPicPr>
        <p:blipFill rotWithShape="1">
          <a:blip r:embed="rId3">
            <a:extLst>
              <a:ext uri="{28A0092B-C50C-407E-A947-70E740481C1C}">
                <a14:useLocalDpi xmlns:a14="http://schemas.microsoft.com/office/drawing/2010/main" val="0"/>
              </a:ext>
            </a:extLst>
          </a:blip>
          <a:srcRect l="-72" r="1223"/>
          <a:stretch/>
        </p:blipFill>
        <p:spPr>
          <a:xfrm>
            <a:off x="5926660" y="1370986"/>
            <a:ext cx="5603788" cy="3200844"/>
          </a:xfrm>
          <a:prstGeom prst="rect">
            <a:avLst/>
          </a:prstGeom>
          <a:ln>
            <a:noFill/>
          </a:ln>
          <a:effectLst>
            <a:softEdge rad="112500"/>
          </a:effectLst>
        </p:spPr>
      </p:pic>
    </p:spTree>
    <p:extLst>
      <p:ext uri="{BB962C8B-B14F-4D97-AF65-F5344CB8AC3E}">
        <p14:creationId xmlns:p14="http://schemas.microsoft.com/office/powerpoint/2010/main" val="20344279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7970452"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Reaching Medicine Position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sp>
        <p:nvSpPr>
          <p:cNvPr id="2" name="Google Shape;1567;p60">
            <a:extLst>
              <a:ext uri="{FF2B5EF4-FFF2-40B4-BE49-F238E27FC236}">
                <a16:creationId xmlns:a16="http://schemas.microsoft.com/office/drawing/2014/main" id="{9100766F-B844-C2D0-863C-97A3A382827B}"/>
              </a:ext>
            </a:extLst>
          </p:cNvPr>
          <p:cNvSpPr txBox="1">
            <a:spLocks/>
          </p:cNvSpPr>
          <p:nvPr/>
        </p:nvSpPr>
        <p:spPr>
          <a:xfrm>
            <a:off x="6221506" y="1370986"/>
            <a:ext cx="5699556" cy="39280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L="457200" lvl="1" indent="0">
              <a:buClr>
                <a:srgbClr val="315354"/>
              </a:buClr>
              <a:buSzPct val="61000"/>
              <a:buNone/>
              <a:defRPr/>
            </a:pPr>
            <a:r>
              <a:rPr lang="en-US" sz="2400" b="1" dirty="0">
                <a:solidFill>
                  <a:schemeClr val="bg1"/>
                </a:solidFill>
                <a:latin typeface="Times New Roman" panose="02020603050405020304" pitchFamily="18" charset="0"/>
                <a:ea typeface="+mj-ea"/>
                <a:cs typeface="Times New Roman" panose="02020603050405020304" pitchFamily="18" charset="0"/>
              </a:rPr>
              <a:t>Belt Driven Slider</a:t>
            </a:r>
            <a:endParaRPr lang="en-US" sz="1800" b="1" dirty="0">
              <a:solidFill>
                <a:schemeClr val="accent4">
                  <a:lumMod val="40000"/>
                  <a:lumOff val="60000"/>
                </a:schemeClr>
              </a:solidFill>
              <a:latin typeface="Times New Roman" panose="02020603050405020304" pitchFamily="18" charset="0"/>
              <a:ea typeface="+mj-ea"/>
              <a:cs typeface="Times New Roman" panose="02020603050405020304" pitchFamily="18" charset="0"/>
            </a:endParaRPr>
          </a:p>
          <a:p>
            <a:pPr marL="914400" lvl="2" indent="0">
              <a:buClr>
                <a:srgbClr val="315354"/>
              </a:buClr>
              <a:buSzPct val="61000"/>
              <a:buNone/>
              <a:defRPr/>
            </a:pPr>
            <a:r>
              <a:rPr lang="en-US" sz="2000" b="1"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Disadvantages:</a:t>
            </a:r>
            <a:endParaRPr lang="en-US" sz="1800" b="1" dirty="0">
              <a:solidFill>
                <a:schemeClr val="accent4">
                  <a:lumMod val="40000"/>
                  <a:lumOff val="60000"/>
                </a:schemeClr>
              </a:solidFill>
              <a:latin typeface="Times New Roman" panose="02020603050405020304" pitchFamily="18" charset="0"/>
              <a:ea typeface="+mj-ea"/>
              <a:cs typeface="Times New Roman" panose="02020603050405020304" pitchFamily="18" charset="0"/>
            </a:endParaRPr>
          </a:p>
          <a:p>
            <a:pPr marL="1200150" lvl="2"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Lower precision and accuracy compared to other systems.</a:t>
            </a:r>
          </a:p>
          <a:p>
            <a:pPr marL="1200150" lvl="2"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Occasional belt maintenance or replacement may be required.</a:t>
            </a:r>
            <a:endParaRPr kumimoji="0" lang="en-US" sz="2400"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endParaRPr>
          </a:p>
        </p:txBody>
      </p:sp>
      <p:pic>
        <p:nvPicPr>
          <p:cNvPr id="3" name="Picture 2">
            <a:extLst>
              <a:ext uri="{FF2B5EF4-FFF2-40B4-BE49-F238E27FC236}">
                <a16:creationId xmlns:a16="http://schemas.microsoft.com/office/drawing/2014/main" id="{B466A0DF-88DB-C7A6-9FAF-B8CF0DB6B442}"/>
              </a:ext>
            </a:extLst>
          </p:cNvPr>
          <p:cNvPicPr>
            <a:picLocks noChangeAspect="1"/>
          </p:cNvPicPr>
          <p:nvPr/>
        </p:nvPicPr>
        <p:blipFill rotWithShape="1">
          <a:blip r:embed="rId3">
            <a:extLst>
              <a:ext uri="{28A0092B-C50C-407E-A947-70E740481C1C}">
                <a14:useLocalDpi xmlns:a14="http://schemas.microsoft.com/office/drawing/2010/main" val="0"/>
              </a:ext>
            </a:extLst>
          </a:blip>
          <a:srcRect l="-72" r="1223"/>
          <a:stretch/>
        </p:blipFill>
        <p:spPr>
          <a:xfrm>
            <a:off x="526093" y="1370986"/>
            <a:ext cx="5603788" cy="3200844"/>
          </a:xfrm>
          <a:prstGeom prst="rect">
            <a:avLst/>
          </a:prstGeom>
          <a:ln>
            <a:noFill/>
          </a:ln>
          <a:effectLst>
            <a:softEdge rad="112500"/>
          </a:effectLst>
        </p:spPr>
      </p:pic>
    </p:spTree>
    <p:extLst>
      <p:ext uri="{BB962C8B-B14F-4D97-AF65-F5344CB8AC3E}">
        <p14:creationId xmlns:p14="http://schemas.microsoft.com/office/powerpoint/2010/main" val="32796921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7970452"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Reaching Medicine Position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sp>
        <p:nvSpPr>
          <p:cNvPr id="2" name="Google Shape;1567;p60">
            <a:extLst>
              <a:ext uri="{FF2B5EF4-FFF2-40B4-BE49-F238E27FC236}">
                <a16:creationId xmlns:a16="http://schemas.microsoft.com/office/drawing/2014/main" id="{9100766F-B844-C2D0-863C-97A3A382827B}"/>
              </a:ext>
            </a:extLst>
          </p:cNvPr>
          <p:cNvSpPr txBox="1">
            <a:spLocks/>
          </p:cNvSpPr>
          <p:nvPr/>
        </p:nvSpPr>
        <p:spPr>
          <a:xfrm>
            <a:off x="2600545" y="1545437"/>
            <a:ext cx="6990910" cy="9382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R="0" lvl="0" indent="-457200" defTabSz="914400" rtl="0" eaLnBrk="1" fontAlgn="auto" latinLnBrk="0" hangingPunct="1">
              <a:lnSpc>
                <a:spcPct val="150000"/>
              </a:lnSpc>
              <a:spcBef>
                <a:spcPts val="0"/>
              </a:spcBef>
              <a:spcAft>
                <a:spcPts val="0"/>
              </a:spcAft>
              <a:buClr>
                <a:schemeClr val="bg1"/>
              </a:buClr>
              <a:buSzPct val="65000"/>
              <a:buFont typeface="Wingdings" panose="05000000000000000000" pitchFamily="2" charset="2"/>
              <a:buChar char="q"/>
              <a:tabLst/>
              <a:defRPr/>
            </a:pPr>
            <a:r>
              <a:rPr lang="en-US" sz="2800" b="1" dirty="0">
                <a:solidFill>
                  <a:prstClr val="white"/>
                </a:solidFill>
                <a:latin typeface="Times New Roman" panose="02020603050405020304" pitchFamily="18" charset="0"/>
                <a:ea typeface="+mj-ea"/>
                <a:cs typeface="Times New Roman" panose="02020603050405020304" pitchFamily="18" charset="0"/>
              </a:rPr>
              <a:t>Ball Screw Slider </a:t>
            </a:r>
            <a:r>
              <a:rPr lang="en-US" sz="4400" b="1" dirty="0">
                <a:solidFill>
                  <a:schemeClr val="accent4">
                    <a:lumMod val="40000"/>
                    <a:lumOff val="60000"/>
                  </a:schemeClr>
                </a:solidFill>
                <a:latin typeface="Algerian" panose="04020705040A02060702" pitchFamily="82" charset="0"/>
                <a:ea typeface="+mj-ea"/>
                <a:cs typeface="Times New Roman" panose="02020603050405020304" pitchFamily="18" charset="0"/>
              </a:rPr>
              <a:t>VS</a:t>
            </a:r>
            <a:r>
              <a:rPr lang="en-US" sz="2800" b="1" dirty="0">
                <a:solidFill>
                  <a:prstClr val="white"/>
                </a:solidFill>
                <a:latin typeface="Times New Roman" panose="02020603050405020304" pitchFamily="18" charset="0"/>
                <a:ea typeface="+mj-ea"/>
                <a:cs typeface="Times New Roman" panose="02020603050405020304" pitchFamily="18" charset="0"/>
              </a:rPr>
              <a:t> Belt Driven Slider</a:t>
            </a:r>
            <a:endParaRPr kumimoji="0" lang="en-US" sz="3200"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sym typeface="Gudea"/>
            </a:endParaRPr>
          </a:p>
        </p:txBody>
      </p:sp>
      <p:pic>
        <p:nvPicPr>
          <p:cNvPr id="3" name="Picture 2">
            <a:extLst>
              <a:ext uri="{FF2B5EF4-FFF2-40B4-BE49-F238E27FC236}">
                <a16:creationId xmlns:a16="http://schemas.microsoft.com/office/drawing/2014/main" id="{B466A0DF-88DB-C7A6-9FAF-B8CF0DB6B442}"/>
              </a:ext>
            </a:extLst>
          </p:cNvPr>
          <p:cNvPicPr>
            <a:picLocks noChangeAspect="1"/>
          </p:cNvPicPr>
          <p:nvPr/>
        </p:nvPicPr>
        <p:blipFill rotWithShape="1">
          <a:blip r:embed="rId3">
            <a:extLst>
              <a:ext uri="{28A0092B-C50C-407E-A947-70E740481C1C}">
                <a14:useLocalDpi xmlns:a14="http://schemas.microsoft.com/office/drawing/2010/main" val="0"/>
              </a:ext>
            </a:extLst>
          </a:blip>
          <a:srcRect l="-118" t="123" r="186" b="-123"/>
          <a:stretch/>
        </p:blipFill>
        <p:spPr>
          <a:xfrm>
            <a:off x="995656" y="3218775"/>
            <a:ext cx="10200688" cy="2733480"/>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0859922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4774064"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dirty="0">
                <a:solidFill>
                  <a:schemeClr val="bg1"/>
                </a:solidFill>
                <a:latin typeface="Josefin Sans" pitchFamily="2" charset="0"/>
                <a:cs typeface="Akhbar MT" pitchFamily="2" charset="-78"/>
              </a:rPr>
              <a:t>Possible Techniques</a:t>
            </a:r>
          </a:p>
        </p:txBody>
      </p:sp>
      <p:sp>
        <p:nvSpPr>
          <p:cNvPr id="4" name="Google Shape;1567;p60">
            <a:extLst>
              <a:ext uri="{FF2B5EF4-FFF2-40B4-BE49-F238E27FC236}">
                <a16:creationId xmlns:a16="http://schemas.microsoft.com/office/drawing/2014/main" id="{4E2DA38F-25A4-4498-3FF3-7211E07C536B}"/>
              </a:ext>
            </a:extLst>
          </p:cNvPr>
          <p:cNvSpPr txBox="1">
            <a:spLocks/>
          </p:cNvSpPr>
          <p:nvPr/>
        </p:nvSpPr>
        <p:spPr>
          <a:xfrm>
            <a:off x="857258" y="1376159"/>
            <a:ext cx="10477484" cy="54870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R="0" lvl="0" indent="-457200" algn="l" defTabSz="914400" rtl="0" eaLnBrk="1" fontAlgn="auto" latinLnBrk="0" hangingPunct="1">
              <a:lnSpc>
                <a:spcPct val="150000"/>
              </a:lnSpc>
              <a:spcBef>
                <a:spcPts val="0"/>
              </a:spcBef>
              <a:spcAft>
                <a:spcPts val="0"/>
              </a:spcAft>
              <a:buClr>
                <a:schemeClr val="accent4">
                  <a:lumMod val="40000"/>
                  <a:lumOff val="60000"/>
                </a:schemeClr>
              </a:buClr>
              <a:buSzPct val="61000"/>
              <a:buFont typeface="Wingdings" panose="05000000000000000000" pitchFamily="2" charset="2"/>
              <a:buChar char="v"/>
              <a:tabLst/>
              <a:defRPr/>
            </a:pPr>
            <a:r>
              <a:rPr lang="en-US" sz="3200" b="1" kern="0" dirty="0">
                <a:solidFill>
                  <a:schemeClr val="accent4">
                    <a:lumMod val="40000"/>
                    <a:lumOff val="60000"/>
                  </a:schemeClr>
                </a:solidFill>
                <a:latin typeface="Times New Roman" panose="02020603050405020304" pitchFamily="18" charset="0"/>
              </a:rPr>
              <a:t>Hardware</a:t>
            </a:r>
          </a:p>
          <a:p>
            <a:pPr marL="800100" lvl="1" indent="-342900">
              <a:lnSpc>
                <a:spcPct val="150000"/>
              </a:lnSpc>
              <a:buClr>
                <a:schemeClr val="bg1"/>
              </a:buClr>
              <a:buSzPct val="100000"/>
              <a:buFont typeface="Wingdings" panose="05000000000000000000" pitchFamily="2" charset="2"/>
              <a:buChar char="§"/>
              <a:defRPr/>
            </a:pPr>
            <a:r>
              <a:rPr lang="en-US" sz="2800" kern="0" dirty="0">
                <a:solidFill>
                  <a:schemeClr val="bg1"/>
                </a:solidFill>
                <a:latin typeface="Times New Roman" panose="02020603050405020304" pitchFamily="18" charset="0"/>
              </a:rPr>
              <a:t>Reaching Medicine Position Phase:</a:t>
            </a:r>
          </a:p>
          <a:p>
            <a:pPr marL="914400" lvl="2" indent="0">
              <a:lnSpc>
                <a:spcPct val="150000"/>
              </a:lnSpc>
              <a:buClr>
                <a:srgbClr val="FFE699"/>
              </a:buClr>
              <a:buSzPct val="70000"/>
              <a:buNone/>
              <a:defRPr/>
            </a:pPr>
            <a:r>
              <a:rPr lang="en-US" sz="2400" kern="0" dirty="0">
                <a:solidFill>
                  <a:schemeClr val="bg1"/>
                </a:solidFill>
                <a:latin typeface="Times New Roman" panose="02020603050405020304" pitchFamily="18" charset="0"/>
              </a:rPr>
              <a:t>1. Ball Screw Slider</a:t>
            </a:r>
          </a:p>
          <a:p>
            <a:pPr marL="914400" lvl="2" indent="0">
              <a:lnSpc>
                <a:spcPct val="150000"/>
              </a:lnSpc>
              <a:buClr>
                <a:srgbClr val="FFE699"/>
              </a:buClr>
              <a:buSzPct val="70000"/>
              <a:buNone/>
              <a:defRPr/>
            </a:pPr>
            <a:r>
              <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rPr>
              <a:t>2. Belt Driven Slider</a:t>
            </a:r>
            <a:endParaRPr lang="en-US" sz="2800" kern="0" dirty="0">
              <a:solidFill>
                <a:schemeClr val="bg1"/>
              </a:solidFill>
              <a:latin typeface="Times New Roman" panose="02020603050405020304" pitchFamily="18" charset="0"/>
            </a:endParaRPr>
          </a:p>
          <a:p>
            <a:pPr marL="800100" lvl="1" indent="-342900">
              <a:lnSpc>
                <a:spcPct val="150000"/>
              </a:lnSpc>
              <a:buClr>
                <a:schemeClr val="bg1"/>
              </a:buClr>
              <a:buSzPct val="100000"/>
              <a:buFont typeface="Wingdings" panose="05000000000000000000" pitchFamily="2" charset="2"/>
              <a:buChar char="§"/>
              <a:defRPr/>
            </a:pPr>
            <a:r>
              <a:rPr lang="en-US" sz="2800" kern="0" dirty="0">
                <a:solidFill>
                  <a:schemeClr val="bg1"/>
                </a:solidFill>
                <a:latin typeface="Times New Roman" panose="02020603050405020304" pitchFamily="18" charset="0"/>
              </a:rPr>
              <a:t>Gripping Medicine Phase:</a:t>
            </a:r>
          </a:p>
          <a:p>
            <a:pPr marL="914400" lvl="2" indent="0">
              <a:lnSpc>
                <a:spcPct val="150000"/>
              </a:lnSpc>
              <a:buClr>
                <a:srgbClr val="315354"/>
              </a:buClr>
              <a:buSzPct val="61000"/>
              <a:buNone/>
              <a:defRPr/>
            </a:pPr>
            <a:r>
              <a:rPr lang="en-US" sz="2400" kern="0" dirty="0">
                <a:solidFill>
                  <a:schemeClr val="bg1"/>
                </a:solidFill>
                <a:latin typeface="Times New Roman" panose="02020603050405020304" pitchFamily="18" charset="0"/>
              </a:rPr>
              <a:t>1. Gripper With Worm Gears</a:t>
            </a:r>
          </a:p>
          <a:p>
            <a:pPr marL="914400" lvl="2" indent="0">
              <a:lnSpc>
                <a:spcPct val="150000"/>
              </a:lnSpc>
              <a:buClr>
                <a:srgbClr val="315354"/>
              </a:buClr>
              <a:buSzPct val="61000"/>
              <a:buNone/>
              <a:defRPr/>
            </a:pPr>
            <a:r>
              <a:rPr lang="en-US" sz="2400" kern="0" dirty="0">
                <a:solidFill>
                  <a:schemeClr val="bg1"/>
                </a:solidFill>
                <a:latin typeface="Times New Roman" panose="02020603050405020304" pitchFamily="18" charset="0"/>
              </a:rPr>
              <a:t>2</a:t>
            </a:r>
            <a:r>
              <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rPr>
              <a:t>. Robot Servo Motor Gripper</a:t>
            </a:r>
          </a:p>
          <a:p>
            <a:pPr marL="457200" lvl="1" indent="0">
              <a:lnSpc>
                <a:spcPct val="150000"/>
              </a:lnSpc>
              <a:buClr>
                <a:srgbClr val="315354"/>
              </a:buClr>
              <a:buSzPct val="61000"/>
              <a:buNone/>
              <a:defRPr/>
            </a:pPr>
            <a:endPar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endParaRPr>
          </a:p>
        </p:txBody>
      </p:sp>
      <p:pic>
        <p:nvPicPr>
          <p:cNvPr id="7" name="Picture 6" descr="A white gear with black background">
            <a:extLst>
              <a:ext uri="{FF2B5EF4-FFF2-40B4-BE49-F238E27FC236}">
                <a16:creationId xmlns:a16="http://schemas.microsoft.com/office/drawing/2014/main" id="{B399B486-196B-4C38-37A9-F8850AEFD8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2217" y="2278236"/>
            <a:ext cx="6563512" cy="3682859"/>
          </a:xfrm>
          <a:prstGeom prst="rect">
            <a:avLst/>
          </a:prstGeom>
        </p:spPr>
      </p:pic>
      <p:sp>
        <p:nvSpPr>
          <p:cNvPr id="2" name="Rectangle 1">
            <a:extLst>
              <a:ext uri="{FF2B5EF4-FFF2-40B4-BE49-F238E27FC236}">
                <a16:creationId xmlns:a16="http://schemas.microsoft.com/office/drawing/2014/main" id="{4357ADEB-2CFE-A0EE-9FEB-055F753F7044}"/>
              </a:ext>
            </a:extLst>
          </p:cNvPr>
          <p:cNvSpPr/>
          <p:nvPr/>
        </p:nvSpPr>
        <p:spPr>
          <a:xfrm>
            <a:off x="526093" y="3989295"/>
            <a:ext cx="6705600" cy="1758282"/>
          </a:xfrm>
          <a:prstGeom prst="rect">
            <a:avLst/>
          </a:prstGeom>
          <a:noFill/>
          <a:ln>
            <a:solidFill>
              <a:srgbClr val="FFE6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8608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6085320"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Gripping Medicine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pic>
        <p:nvPicPr>
          <p:cNvPr id="3" name="Picture 2">
            <a:extLst>
              <a:ext uri="{FF2B5EF4-FFF2-40B4-BE49-F238E27FC236}">
                <a16:creationId xmlns:a16="http://schemas.microsoft.com/office/drawing/2014/main" id="{B466A0DF-88DB-C7A6-9FAF-B8CF0DB6B442}"/>
              </a:ext>
            </a:extLst>
          </p:cNvPr>
          <p:cNvPicPr>
            <a:picLocks noChangeAspect="1"/>
          </p:cNvPicPr>
          <p:nvPr/>
        </p:nvPicPr>
        <p:blipFill>
          <a:blip r:embed="rId4">
            <a:extLst>
              <a:ext uri="{28A0092B-C50C-407E-A947-70E740481C1C}">
                <a14:useLocalDpi xmlns:a14="http://schemas.microsoft.com/office/drawing/2010/main" val="0"/>
              </a:ext>
            </a:extLst>
          </a:blip>
          <a:srcRect l="943" r="943"/>
          <a:stretch/>
        </p:blipFill>
        <p:spPr>
          <a:xfrm>
            <a:off x="4145959" y="1370986"/>
            <a:ext cx="3900082" cy="2227699"/>
          </a:xfrm>
          <a:prstGeom prst="rect">
            <a:avLst/>
          </a:prstGeom>
          <a:ln>
            <a:noFill/>
          </a:ln>
          <a:effectLst>
            <a:softEdge rad="112500"/>
          </a:effectLst>
        </p:spPr>
      </p:pic>
      <p:pic>
        <p:nvPicPr>
          <p:cNvPr id="4" name="Picture 3">
            <a:extLst>
              <a:ext uri="{FF2B5EF4-FFF2-40B4-BE49-F238E27FC236}">
                <a16:creationId xmlns:a16="http://schemas.microsoft.com/office/drawing/2014/main" id="{6F570536-D088-166E-6270-D976EF2BEA6C}"/>
              </a:ext>
            </a:extLst>
          </p:cNvPr>
          <p:cNvPicPr>
            <a:picLocks noChangeAspect="1"/>
          </p:cNvPicPr>
          <p:nvPr/>
        </p:nvPicPr>
        <p:blipFill>
          <a:blip r:embed="rId5">
            <a:extLst>
              <a:ext uri="{28A0092B-C50C-407E-A947-70E740481C1C}">
                <a14:useLocalDpi xmlns:a14="http://schemas.microsoft.com/office/drawing/2010/main" val="0"/>
              </a:ext>
            </a:extLst>
          </a:blip>
          <a:srcRect l="1490" r="1490"/>
          <a:stretch/>
        </p:blipFill>
        <p:spPr>
          <a:xfrm>
            <a:off x="4145959" y="3874868"/>
            <a:ext cx="3900082" cy="2227699"/>
          </a:xfrm>
          <a:prstGeom prst="rect">
            <a:avLst/>
          </a:prstGeom>
          <a:ln>
            <a:noFill/>
          </a:ln>
          <a:effectLst>
            <a:softEdge rad="112500"/>
          </a:effectLst>
        </p:spPr>
      </p:pic>
    </p:spTree>
    <p:extLst>
      <p:ext uri="{BB962C8B-B14F-4D97-AF65-F5344CB8AC3E}">
        <p14:creationId xmlns:p14="http://schemas.microsoft.com/office/powerpoint/2010/main" val="23769777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6085320"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Gripping Medicine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sp>
        <p:nvSpPr>
          <p:cNvPr id="2" name="Google Shape;1567;p60">
            <a:extLst>
              <a:ext uri="{FF2B5EF4-FFF2-40B4-BE49-F238E27FC236}">
                <a16:creationId xmlns:a16="http://schemas.microsoft.com/office/drawing/2014/main" id="{9100766F-B844-C2D0-863C-97A3A382827B}"/>
              </a:ext>
            </a:extLst>
          </p:cNvPr>
          <p:cNvSpPr txBox="1">
            <a:spLocks/>
          </p:cNvSpPr>
          <p:nvPr/>
        </p:nvSpPr>
        <p:spPr>
          <a:xfrm>
            <a:off x="257038" y="2065602"/>
            <a:ext cx="5265108" cy="39280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L="914400" lvl="2" indent="0">
              <a:buClr>
                <a:srgbClr val="315354"/>
              </a:buClr>
              <a:buSzPct val="61000"/>
              <a:buNone/>
              <a:defRPr/>
            </a:pPr>
            <a:r>
              <a:rPr lang="en-US" sz="2400" b="1" dirty="0">
                <a:solidFill>
                  <a:schemeClr val="bg1"/>
                </a:solidFill>
                <a:latin typeface="Times New Roman" panose="02020603050405020304" pitchFamily="18" charset="0"/>
                <a:ea typeface="+mj-ea"/>
                <a:cs typeface="Times New Roman" panose="02020603050405020304" pitchFamily="18" charset="0"/>
              </a:rPr>
              <a:t>Gripper With Worm Gears</a:t>
            </a:r>
          </a:p>
          <a:p>
            <a:pPr marL="1371600" lvl="3" indent="0">
              <a:buClr>
                <a:srgbClr val="315354"/>
              </a:buClr>
              <a:buSzPct val="61000"/>
              <a:buNone/>
              <a:defRPr/>
            </a:pPr>
            <a:r>
              <a:rPr lang="en-US" sz="2000" b="1"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Advantages</a:t>
            </a:r>
            <a:r>
              <a:rPr lang="en-US" sz="2000"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t>
            </a:r>
            <a:endParaRPr lang="en-US" sz="1800" dirty="0">
              <a:solidFill>
                <a:schemeClr val="accent4">
                  <a:lumMod val="40000"/>
                  <a:lumOff val="60000"/>
                </a:schemeClr>
              </a:solidFill>
              <a:latin typeface="Times New Roman" panose="02020603050405020304" pitchFamily="18" charset="0"/>
              <a:ea typeface="+mj-ea"/>
              <a:cs typeface="Times New Roman" panose="02020603050405020304" pitchFamily="18" charset="0"/>
            </a:endParaRPr>
          </a:p>
          <a:p>
            <a:pPr marL="2114550" lvl="4"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High Torque and Precision.</a:t>
            </a:r>
          </a:p>
          <a:p>
            <a:pPr marL="2114550" lvl="4"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Self-Locking Feature.</a:t>
            </a:r>
          </a:p>
          <a:p>
            <a:pPr marL="2114550" lvl="4"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Compact Design.</a:t>
            </a:r>
          </a:p>
          <a:p>
            <a:pPr marL="2114550" lvl="4"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Reduced Backlash</a:t>
            </a:r>
            <a:r>
              <a:rPr lang="en-US" sz="1800" b="1"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t>
            </a:r>
          </a:p>
          <a:p>
            <a:pPr marL="2114550" lvl="4"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High Efficiency.</a:t>
            </a:r>
          </a:p>
        </p:txBody>
      </p:sp>
      <p:pic>
        <p:nvPicPr>
          <p:cNvPr id="3" name="Picture 2">
            <a:extLst>
              <a:ext uri="{FF2B5EF4-FFF2-40B4-BE49-F238E27FC236}">
                <a16:creationId xmlns:a16="http://schemas.microsoft.com/office/drawing/2014/main" id="{B466A0DF-88DB-C7A6-9FAF-B8CF0DB6B442}"/>
              </a:ext>
            </a:extLst>
          </p:cNvPr>
          <p:cNvPicPr>
            <a:picLocks noChangeAspect="1"/>
          </p:cNvPicPr>
          <p:nvPr/>
        </p:nvPicPr>
        <p:blipFill>
          <a:blip r:embed="rId4">
            <a:extLst>
              <a:ext uri="{28A0092B-C50C-407E-A947-70E740481C1C}">
                <a14:useLocalDpi xmlns:a14="http://schemas.microsoft.com/office/drawing/2010/main" val="0"/>
              </a:ext>
            </a:extLst>
          </a:blip>
          <a:srcRect l="943" r="943"/>
          <a:stretch/>
        </p:blipFill>
        <p:spPr>
          <a:xfrm>
            <a:off x="5887233" y="1201301"/>
            <a:ext cx="3900082" cy="2227699"/>
          </a:xfrm>
          <a:prstGeom prst="rect">
            <a:avLst/>
          </a:prstGeom>
          <a:ln>
            <a:noFill/>
          </a:ln>
          <a:effectLst>
            <a:softEdge rad="112500"/>
          </a:effectLst>
        </p:spPr>
      </p:pic>
      <p:pic>
        <p:nvPicPr>
          <p:cNvPr id="4" name="Picture 3">
            <a:extLst>
              <a:ext uri="{FF2B5EF4-FFF2-40B4-BE49-F238E27FC236}">
                <a16:creationId xmlns:a16="http://schemas.microsoft.com/office/drawing/2014/main" id="{6F570536-D088-166E-6270-D976EF2BEA6C}"/>
              </a:ext>
            </a:extLst>
          </p:cNvPr>
          <p:cNvPicPr>
            <a:picLocks noChangeAspect="1"/>
          </p:cNvPicPr>
          <p:nvPr/>
        </p:nvPicPr>
        <p:blipFill>
          <a:blip r:embed="rId5">
            <a:extLst>
              <a:ext uri="{28A0092B-C50C-407E-A947-70E740481C1C}">
                <a14:useLocalDpi xmlns:a14="http://schemas.microsoft.com/office/drawing/2010/main" val="0"/>
              </a:ext>
            </a:extLst>
          </a:blip>
          <a:srcRect l="1490" r="1490"/>
          <a:stretch/>
        </p:blipFill>
        <p:spPr>
          <a:xfrm>
            <a:off x="7455074" y="4029650"/>
            <a:ext cx="3900082" cy="2227699"/>
          </a:xfrm>
          <a:prstGeom prst="rect">
            <a:avLst/>
          </a:prstGeom>
          <a:ln>
            <a:noFill/>
          </a:ln>
          <a:effectLst>
            <a:softEdge rad="112500"/>
          </a:effectLst>
        </p:spPr>
      </p:pic>
    </p:spTree>
    <p:extLst>
      <p:ext uri="{BB962C8B-B14F-4D97-AF65-F5344CB8AC3E}">
        <p14:creationId xmlns:p14="http://schemas.microsoft.com/office/powerpoint/2010/main" val="11808331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6085320"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Gripping Medicine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pic>
        <p:nvPicPr>
          <p:cNvPr id="3" name="Picture 2">
            <a:extLst>
              <a:ext uri="{FF2B5EF4-FFF2-40B4-BE49-F238E27FC236}">
                <a16:creationId xmlns:a16="http://schemas.microsoft.com/office/drawing/2014/main" id="{B466A0DF-88DB-C7A6-9FAF-B8CF0DB6B442}"/>
              </a:ext>
            </a:extLst>
          </p:cNvPr>
          <p:cNvPicPr>
            <a:picLocks noChangeAspect="1"/>
          </p:cNvPicPr>
          <p:nvPr/>
        </p:nvPicPr>
        <p:blipFill>
          <a:blip r:embed="rId4">
            <a:extLst>
              <a:ext uri="{28A0092B-C50C-407E-A947-70E740481C1C}">
                <a14:useLocalDpi xmlns:a14="http://schemas.microsoft.com/office/drawing/2010/main" val="0"/>
              </a:ext>
            </a:extLst>
          </a:blip>
          <a:srcRect l="943" r="943"/>
          <a:stretch/>
        </p:blipFill>
        <p:spPr>
          <a:xfrm>
            <a:off x="526093" y="1370986"/>
            <a:ext cx="3900082" cy="2227699"/>
          </a:xfrm>
          <a:prstGeom prst="rect">
            <a:avLst/>
          </a:prstGeom>
          <a:ln>
            <a:noFill/>
          </a:ln>
          <a:effectLst>
            <a:softEdge rad="112500"/>
          </a:effectLst>
        </p:spPr>
      </p:pic>
      <p:pic>
        <p:nvPicPr>
          <p:cNvPr id="4" name="Picture 3">
            <a:extLst>
              <a:ext uri="{FF2B5EF4-FFF2-40B4-BE49-F238E27FC236}">
                <a16:creationId xmlns:a16="http://schemas.microsoft.com/office/drawing/2014/main" id="{6F570536-D088-166E-6270-D976EF2BEA6C}"/>
              </a:ext>
            </a:extLst>
          </p:cNvPr>
          <p:cNvPicPr>
            <a:picLocks noChangeAspect="1"/>
          </p:cNvPicPr>
          <p:nvPr/>
        </p:nvPicPr>
        <p:blipFill>
          <a:blip r:embed="rId5">
            <a:extLst>
              <a:ext uri="{28A0092B-C50C-407E-A947-70E740481C1C}">
                <a14:useLocalDpi xmlns:a14="http://schemas.microsoft.com/office/drawing/2010/main" val="0"/>
              </a:ext>
            </a:extLst>
          </a:blip>
          <a:srcRect l="1490" r="1490"/>
          <a:stretch/>
        </p:blipFill>
        <p:spPr>
          <a:xfrm>
            <a:off x="2744809" y="3874868"/>
            <a:ext cx="3900082" cy="2227699"/>
          </a:xfrm>
          <a:prstGeom prst="rect">
            <a:avLst/>
          </a:prstGeom>
          <a:ln>
            <a:noFill/>
          </a:ln>
          <a:effectLst>
            <a:softEdge rad="112500"/>
          </a:effectLst>
        </p:spPr>
      </p:pic>
      <p:sp>
        <p:nvSpPr>
          <p:cNvPr id="7" name="Google Shape;1567;p60">
            <a:extLst>
              <a:ext uri="{FF2B5EF4-FFF2-40B4-BE49-F238E27FC236}">
                <a16:creationId xmlns:a16="http://schemas.microsoft.com/office/drawing/2014/main" id="{EBDB923E-7EE5-26D5-CC0B-CA195FC71E43}"/>
              </a:ext>
            </a:extLst>
          </p:cNvPr>
          <p:cNvSpPr txBox="1">
            <a:spLocks/>
          </p:cNvSpPr>
          <p:nvPr/>
        </p:nvSpPr>
        <p:spPr>
          <a:xfrm>
            <a:off x="6611413" y="1910820"/>
            <a:ext cx="5265108" cy="39280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L="457200" lvl="1" indent="0">
              <a:buClr>
                <a:srgbClr val="315354"/>
              </a:buClr>
              <a:buSzPct val="61000"/>
              <a:buNone/>
              <a:defRPr/>
            </a:pPr>
            <a:r>
              <a:rPr lang="en-US" sz="2400" b="1" dirty="0">
                <a:solidFill>
                  <a:schemeClr val="bg1"/>
                </a:solidFill>
                <a:latin typeface="Times New Roman" panose="02020603050405020304" pitchFamily="18" charset="0"/>
                <a:ea typeface="+mj-ea"/>
                <a:cs typeface="Times New Roman" panose="02020603050405020304" pitchFamily="18" charset="0"/>
              </a:rPr>
              <a:t>Gripper With Worm Gears</a:t>
            </a:r>
            <a:endParaRPr lang="en-US" sz="2000" b="1" dirty="0">
              <a:solidFill>
                <a:schemeClr val="bg1"/>
              </a:solidFill>
              <a:latin typeface="Times New Roman" panose="02020603050405020304" pitchFamily="18" charset="0"/>
              <a:ea typeface="+mj-ea"/>
              <a:cs typeface="Times New Roman" panose="02020603050405020304" pitchFamily="18" charset="0"/>
            </a:endParaRPr>
          </a:p>
          <a:p>
            <a:pPr marL="914400" lvl="2" indent="0">
              <a:buClr>
                <a:srgbClr val="315354"/>
              </a:buClr>
              <a:buSzPct val="61000"/>
              <a:buNone/>
              <a:defRPr/>
            </a:pPr>
            <a:r>
              <a:rPr lang="en-US" sz="2000" b="1"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Disadvantages</a:t>
            </a:r>
            <a:r>
              <a:rPr lang="en-US" sz="2000"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t>
            </a: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Limited Speed.</a:t>
            </a: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Efficiency Variability.</a:t>
            </a: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Back-Driving Difficulty.</a:t>
            </a: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Higher Friction</a:t>
            </a:r>
            <a:r>
              <a:rPr lang="en-US" sz="1800" b="1"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t>
            </a:r>
          </a:p>
        </p:txBody>
      </p:sp>
    </p:spTree>
    <p:extLst>
      <p:ext uri="{BB962C8B-B14F-4D97-AF65-F5344CB8AC3E}">
        <p14:creationId xmlns:p14="http://schemas.microsoft.com/office/powerpoint/2010/main" val="2336300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6085320"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Gripping Medicine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pic>
        <p:nvPicPr>
          <p:cNvPr id="9" name="Picture 8" descr="A grey mechanical arm with black screws">
            <a:extLst>
              <a:ext uri="{FF2B5EF4-FFF2-40B4-BE49-F238E27FC236}">
                <a16:creationId xmlns:a16="http://schemas.microsoft.com/office/drawing/2014/main" id="{3A41B8C6-34B3-527A-9A1D-EF503E59C6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65760" y="671231"/>
            <a:ext cx="3513727" cy="3513727"/>
          </a:xfrm>
          <a:prstGeom prst="rect">
            <a:avLst/>
          </a:prstGeom>
        </p:spPr>
      </p:pic>
      <p:pic>
        <p:nvPicPr>
          <p:cNvPr id="13" name="Picture 12" descr="A silver and black mechanical tool">
            <a:extLst>
              <a:ext uri="{FF2B5EF4-FFF2-40B4-BE49-F238E27FC236}">
                <a16:creationId xmlns:a16="http://schemas.microsoft.com/office/drawing/2014/main" id="{391F8772-384A-1231-0427-8E4EDFD158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08123" y="3224609"/>
            <a:ext cx="3429000" cy="3429000"/>
          </a:xfrm>
          <a:prstGeom prst="rect">
            <a:avLst/>
          </a:prstGeom>
        </p:spPr>
      </p:pic>
    </p:spTree>
    <p:extLst>
      <p:ext uri="{BB962C8B-B14F-4D97-AF65-F5344CB8AC3E}">
        <p14:creationId xmlns:p14="http://schemas.microsoft.com/office/powerpoint/2010/main" val="34556613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6085320"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Gripping Medicine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pic>
        <p:nvPicPr>
          <p:cNvPr id="9" name="Picture 8" descr="A grey mechanical arm with black screws">
            <a:extLst>
              <a:ext uri="{FF2B5EF4-FFF2-40B4-BE49-F238E27FC236}">
                <a16:creationId xmlns:a16="http://schemas.microsoft.com/office/drawing/2014/main" id="{3A41B8C6-34B3-527A-9A1D-EF503E59C6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75243" y="608478"/>
            <a:ext cx="3513727" cy="3513727"/>
          </a:xfrm>
          <a:prstGeom prst="rect">
            <a:avLst/>
          </a:prstGeom>
        </p:spPr>
      </p:pic>
      <p:pic>
        <p:nvPicPr>
          <p:cNvPr id="13" name="Picture 12" descr="A silver and black mechanical tool">
            <a:extLst>
              <a:ext uri="{FF2B5EF4-FFF2-40B4-BE49-F238E27FC236}">
                <a16:creationId xmlns:a16="http://schemas.microsoft.com/office/drawing/2014/main" id="{391F8772-384A-1231-0427-8E4EDFD158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84288" y="3170821"/>
            <a:ext cx="3429000" cy="3429000"/>
          </a:xfrm>
          <a:prstGeom prst="rect">
            <a:avLst/>
          </a:prstGeom>
        </p:spPr>
      </p:pic>
      <p:sp>
        <p:nvSpPr>
          <p:cNvPr id="2" name="Google Shape;1567;p60">
            <a:extLst>
              <a:ext uri="{FF2B5EF4-FFF2-40B4-BE49-F238E27FC236}">
                <a16:creationId xmlns:a16="http://schemas.microsoft.com/office/drawing/2014/main" id="{AE57A774-9449-FE1D-DF4C-499DE8B40F38}"/>
              </a:ext>
            </a:extLst>
          </p:cNvPr>
          <p:cNvSpPr txBox="1">
            <a:spLocks/>
          </p:cNvSpPr>
          <p:nvPr/>
        </p:nvSpPr>
        <p:spPr>
          <a:xfrm>
            <a:off x="170476" y="2150445"/>
            <a:ext cx="5265108" cy="39280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L="914400" lvl="2" indent="0">
              <a:buClr>
                <a:srgbClr val="315354"/>
              </a:buClr>
              <a:buSzPct val="61000"/>
              <a:buNone/>
              <a:defRPr/>
            </a:pPr>
            <a:r>
              <a:rPr lang="en-US" sz="2400" b="1" dirty="0">
                <a:solidFill>
                  <a:schemeClr val="bg1"/>
                </a:solidFill>
                <a:latin typeface="Times New Roman" panose="02020603050405020304" pitchFamily="18" charset="0"/>
                <a:ea typeface="+mj-ea"/>
                <a:cs typeface="Times New Roman" panose="02020603050405020304" pitchFamily="18" charset="0"/>
              </a:rPr>
              <a:t>Servo Motor Gripper</a:t>
            </a:r>
            <a:endParaRPr lang="en-US" sz="2000" b="1" dirty="0">
              <a:solidFill>
                <a:schemeClr val="bg1"/>
              </a:solidFill>
              <a:latin typeface="Times New Roman" panose="02020603050405020304" pitchFamily="18" charset="0"/>
              <a:ea typeface="+mj-ea"/>
              <a:cs typeface="Times New Roman" panose="02020603050405020304" pitchFamily="18" charset="0"/>
            </a:endParaRPr>
          </a:p>
          <a:p>
            <a:pPr marL="1371600" lvl="3" indent="0">
              <a:buClr>
                <a:srgbClr val="315354"/>
              </a:buClr>
              <a:buSzPct val="61000"/>
              <a:buNone/>
              <a:defRPr/>
            </a:pPr>
            <a:r>
              <a:rPr lang="en-US" sz="2000" b="1"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Advantages</a:t>
            </a:r>
            <a:r>
              <a:rPr lang="en-US" sz="2000"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t>
            </a:r>
            <a:endParaRPr lang="en-US" sz="1800" dirty="0">
              <a:solidFill>
                <a:schemeClr val="accent4">
                  <a:lumMod val="40000"/>
                  <a:lumOff val="60000"/>
                </a:schemeClr>
              </a:solidFill>
              <a:latin typeface="Times New Roman" panose="02020603050405020304" pitchFamily="18" charset="0"/>
              <a:ea typeface="+mj-ea"/>
              <a:cs typeface="Times New Roman" panose="02020603050405020304" pitchFamily="18" charset="0"/>
            </a:endParaRPr>
          </a:p>
          <a:p>
            <a:pPr marL="2114550" lvl="4"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Precision Control.</a:t>
            </a:r>
          </a:p>
          <a:p>
            <a:pPr marL="2114550" lvl="4"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Variable Speeds.</a:t>
            </a:r>
          </a:p>
          <a:p>
            <a:pPr marL="2114550" lvl="4"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Programmability.</a:t>
            </a:r>
          </a:p>
          <a:p>
            <a:pPr marL="2114550" lvl="4"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Back-Driving Capability</a:t>
            </a:r>
            <a:r>
              <a:rPr lang="en-US" sz="1800" b="1"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t>
            </a:r>
          </a:p>
          <a:p>
            <a:pPr marL="2114550" lvl="4"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High Torque.</a:t>
            </a:r>
          </a:p>
        </p:txBody>
      </p:sp>
    </p:spTree>
    <p:extLst>
      <p:ext uri="{BB962C8B-B14F-4D97-AF65-F5344CB8AC3E}">
        <p14:creationId xmlns:p14="http://schemas.microsoft.com/office/powerpoint/2010/main" val="22314859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6085320"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Gripping Medicine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pic>
        <p:nvPicPr>
          <p:cNvPr id="9" name="Picture 8" descr="A grey mechanical arm with black screws">
            <a:extLst>
              <a:ext uri="{FF2B5EF4-FFF2-40B4-BE49-F238E27FC236}">
                <a16:creationId xmlns:a16="http://schemas.microsoft.com/office/drawing/2014/main" id="{3A41B8C6-34B3-527A-9A1D-EF503E59C6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712" y="755433"/>
            <a:ext cx="3513727" cy="3513727"/>
          </a:xfrm>
          <a:prstGeom prst="rect">
            <a:avLst/>
          </a:prstGeom>
        </p:spPr>
      </p:pic>
      <p:pic>
        <p:nvPicPr>
          <p:cNvPr id="13" name="Picture 12" descr="A silver and black mechanical tool">
            <a:extLst>
              <a:ext uri="{FF2B5EF4-FFF2-40B4-BE49-F238E27FC236}">
                <a16:creationId xmlns:a16="http://schemas.microsoft.com/office/drawing/2014/main" id="{391F8772-384A-1231-0427-8E4EDFD158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77939" y="3085979"/>
            <a:ext cx="3429000" cy="3429000"/>
          </a:xfrm>
          <a:prstGeom prst="rect">
            <a:avLst/>
          </a:prstGeom>
        </p:spPr>
      </p:pic>
      <p:sp>
        <p:nvSpPr>
          <p:cNvPr id="3" name="Google Shape;1567;p60">
            <a:extLst>
              <a:ext uri="{FF2B5EF4-FFF2-40B4-BE49-F238E27FC236}">
                <a16:creationId xmlns:a16="http://schemas.microsoft.com/office/drawing/2014/main" id="{088EC1B5-F2F8-E29C-DF2F-9A3543FE0B81}"/>
              </a:ext>
            </a:extLst>
          </p:cNvPr>
          <p:cNvSpPr txBox="1">
            <a:spLocks/>
          </p:cNvSpPr>
          <p:nvPr/>
        </p:nvSpPr>
        <p:spPr>
          <a:xfrm>
            <a:off x="6137083" y="2305112"/>
            <a:ext cx="5265108" cy="39280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L="457200" lvl="1" indent="0">
              <a:buClr>
                <a:srgbClr val="315354"/>
              </a:buClr>
              <a:buSzPct val="61000"/>
              <a:buNone/>
              <a:defRPr/>
            </a:pPr>
            <a:r>
              <a:rPr lang="en-US" sz="2400" b="1" dirty="0">
                <a:solidFill>
                  <a:schemeClr val="bg1"/>
                </a:solidFill>
                <a:latin typeface="Times New Roman" panose="02020603050405020304" pitchFamily="18" charset="0"/>
                <a:ea typeface="+mj-ea"/>
                <a:cs typeface="Times New Roman" panose="02020603050405020304" pitchFamily="18" charset="0"/>
              </a:rPr>
              <a:t>Servo Motor Gripper</a:t>
            </a:r>
            <a:endParaRPr lang="en-US" sz="2000" b="1" dirty="0">
              <a:solidFill>
                <a:schemeClr val="bg1"/>
              </a:solidFill>
              <a:latin typeface="Times New Roman" panose="02020603050405020304" pitchFamily="18" charset="0"/>
              <a:ea typeface="+mj-ea"/>
              <a:cs typeface="Times New Roman" panose="02020603050405020304" pitchFamily="18" charset="0"/>
            </a:endParaRPr>
          </a:p>
          <a:p>
            <a:pPr marL="914400" lvl="2" indent="0">
              <a:buClr>
                <a:srgbClr val="315354"/>
              </a:buClr>
              <a:buSzPct val="61000"/>
              <a:buNone/>
              <a:defRPr/>
            </a:pPr>
            <a:r>
              <a:rPr lang="en-US" sz="2000" b="1"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Disadvantages</a:t>
            </a:r>
            <a:r>
              <a:rPr lang="en-US" sz="2000"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t>
            </a:r>
            <a:endParaRPr lang="en-US" sz="1800" dirty="0">
              <a:solidFill>
                <a:schemeClr val="accent4">
                  <a:lumMod val="40000"/>
                  <a:lumOff val="60000"/>
                </a:schemeClr>
              </a:solidFill>
              <a:latin typeface="Times New Roman" panose="02020603050405020304" pitchFamily="18" charset="0"/>
              <a:ea typeface="+mj-ea"/>
              <a:cs typeface="Times New Roman" panose="02020603050405020304" pitchFamily="18" charset="0"/>
            </a:endParaRP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Complexity.</a:t>
            </a: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Cost.</a:t>
            </a: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Power Consumption.</a:t>
            </a:r>
          </a:p>
          <a:p>
            <a:pPr marL="1657350" lvl="3" indent="-285750">
              <a:lnSpc>
                <a:spcPct val="150000"/>
              </a:lnSpc>
              <a:buClr>
                <a:schemeClr val="bg1"/>
              </a:buClr>
              <a:buSzPct val="61000"/>
              <a:buFont typeface="Wingdings" panose="05000000000000000000" pitchFamily="2" charset="2"/>
              <a:buChar char="§"/>
              <a:defRPr/>
            </a:pPr>
            <a:r>
              <a:rPr lang="en-US" sz="1800" dirty="0">
                <a:solidFill>
                  <a:prstClr val="white"/>
                </a:solidFill>
                <a:latin typeface="Times New Roman" panose="02020603050405020304" pitchFamily="18" charset="0"/>
                <a:ea typeface="+mj-ea"/>
                <a:cs typeface="Times New Roman" panose="02020603050405020304" pitchFamily="18" charset="0"/>
              </a:rPr>
              <a:t>Size and Weight</a:t>
            </a:r>
            <a:r>
              <a:rPr lang="en-US" sz="1800" b="1" dirty="0">
                <a:solidFill>
                  <a:schemeClr val="accent4">
                    <a:lumMod val="40000"/>
                    <a:lumOff val="60000"/>
                  </a:schemeClr>
                </a:solidFill>
                <a:latin typeface="Times New Roman" panose="02020603050405020304" pitchFamily="18" charset="0"/>
                <a:ea typeface="+mj-ea"/>
                <a:cs typeface="Times New Roman" panose="02020603050405020304" pitchFamily="18" charset="0"/>
              </a:rPr>
              <a:t>.</a:t>
            </a:r>
          </a:p>
        </p:txBody>
      </p:sp>
    </p:spTree>
    <p:extLst>
      <p:ext uri="{BB962C8B-B14F-4D97-AF65-F5344CB8AC3E}">
        <p14:creationId xmlns:p14="http://schemas.microsoft.com/office/powerpoint/2010/main" val="744353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6" name="TextBox 65">
            <a:extLst>
              <a:ext uri="{FF2B5EF4-FFF2-40B4-BE49-F238E27FC236}">
                <a16:creationId xmlns:a16="http://schemas.microsoft.com/office/drawing/2014/main" id="{A4C50DE9-E43F-0EFD-841F-62DF03D24DBC}"/>
              </a:ext>
            </a:extLst>
          </p:cNvPr>
          <p:cNvSpPr txBox="1"/>
          <p:nvPr/>
        </p:nvSpPr>
        <p:spPr>
          <a:xfrm>
            <a:off x="4849504" y="455994"/>
            <a:ext cx="2492991" cy="800219"/>
          </a:xfrm>
          <a:prstGeom prst="rect">
            <a:avLst/>
          </a:prstGeom>
          <a:noFill/>
        </p:spPr>
        <p:txBody>
          <a:bodyPr wrap="none" rtlCol="0">
            <a:spAutoFit/>
          </a:bodyPr>
          <a:lstStyle/>
          <a:p>
            <a:pPr algn="ctr"/>
            <a:r>
              <a:rPr lang="en-US" sz="4600" b="1" dirty="0">
                <a:solidFill>
                  <a:schemeClr val="bg1"/>
                </a:solidFill>
                <a:latin typeface="Josefin Sans" pitchFamily="2" charset="0"/>
                <a:cs typeface="Akhbar MT" pitchFamily="2" charset="-78"/>
              </a:rPr>
              <a:t>Agenda</a:t>
            </a:r>
            <a:r>
              <a:rPr lang="en-US" sz="4000" dirty="0">
                <a:solidFill>
                  <a:schemeClr val="bg1"/>
                </a:solidFill>
              </a:rPr>
              <a:t> </a:t>
            </a:r>
          </a:p>
        </p:txBody>
      </p:sp>
      <p:sp>
        <p:nvSpPr>
          <p:cNvPr id="67" name="TextBox 66">
            <a:extLst>
              <a:ext uri="{FF2B5EF4-FFF2-40B4-BE49-F238E27FC236}">
                <a16:creationId xmlns:a16="http://schemas.microsoft.com/office/drawing/2014/main" id="{09AFCD09-8A92-8706-3C04-785AE073EE94}"/>
              </a:ext>
            </a:extLst>
          </p:cNvPr>
          <p:cNvSpPr txBox="1"/>
          <p:nvPr/>
        </p:nvSpPr>
        <p:spPr>
          <a:xfrm>
            <a:off x="1104937" y="1256213"/>
            <a:ext cx="10876048" cy="9573070"/>
          </a:xfrm>
          <a:prstGeom prst="rect">
            <a:avLst/>
          </a:prstGeom>
          <a:noFill/>
        </p:spPr>
        <p:txBody>
          <a:bodyPr wrap="square" numCol="2" rtlCol="0">
            <a:spAutoFit/>
          </a:bodyPr>
          <a:lstStyle/>
          <a:p>
            <a:pPr marL="457200" indent="-457200">
              <a:lnSpc>
                <a:spcPct val="200000"/>
              </a:lnSpc>
              <a:buClr>
                <a:schemeClr val="bg1"/>
              </a:buClr>
              <a:buFont typeface="Wingdings" panose="05000000000000000000" pitchFamily="2" charset="2"/>
              <a:buChar char="v"/>
            </a:pPr>
            <a:r>
              <a:rPr lang="en-US" sz="2600" dirty="0">
                <a:solidFill>
                  <a:schemeClr val="bg1"/>
                </a:solidFill>
                <a:latin typeface="Times New Roman" panose="02020603050405020304" pitchFamily="18" charset="0"/>
                <a:cs typeface="Times New Roman" panose="02020603050405020304" pitchFamily="18" charset="0"/>
              </a:rPr>
              <a:t>Introduction  			          </a:t>
            </a:r>
            <a:endParaRPr lang="ar-EG" sz="2600" dirty="0">
              <a:solidFill>
                <a:schemeClr val="bg1"/>
              </a:solidFill>
              <a:latin typeface="Times New Roman" panose="02020603050405020304" pitchFamily="18" charset="0"/>
              <a:cs typeface="Times New Roman" panose="02020603050405020304" pitchFamily="18" charset="0"/>
            </a:endParaRPr>
          </a:p>
          <a:p>
            <a:pPr marL="457200" indent="-457200">
              <a:lnSpc>
                <a:spcPct val="200000"/>
              </a:lnSpc>
              <a:buClr>
                <a:schemeClr val="bg1"/>
              </a:buClr>
              <a:buFont typeface="Wingdings" panose="05000000000000000000" pitchFamily="2" charset="2"/>
              <a:buChar char="v"/>
            </a:pPr>
            <a:r>
              <a:rPr lang="en-US" sz="2600" dirty="0">
                <a:solidFill>
                  <a:schemeClr val="bg1"/>
                </a:solidFill>
                <a:latin typeface="Times New Roman" panose="02020603050405020304" pitchFamily="18" charset="0"/>
                <a:cs typeface="Times New Roman" panose="02020603050405020304" pitchFamily="18" charset="0"/>
              </a:rPr>
              <a:t>Important Questions To Ask</a:t>
            </a:r>
            <a:endParaRPr lang="ar-EG" sz="2600" dirty="0">
              <a:solidFill>
                <a:schemeClr val="bg1"/>
              </a:solidFill>
              <a:latin typeface="Times New Roman" panose="02020603050405020304" pitchFamily="18" charset="0"/>
              <a:cs typeface="Times New Roman" panose="02020603050405020304" pitchFamily="18" charset="0"/>
            </a:endParaRPr>
          </a:p>
          <a:p>
            <a:pPr marL="457200" indent="-457200">
              <a:lnSpc>
                <a:spcPct val="200000"/>
              </a:lnSpc>
              <a:buClr>
                <a:schemeClr val="bg1"/>
              </a:buClr>
              <a:buFont typeface="Wingdings" panose="05000000000000000000" pitchFamily="2" charset="2"/>
              <a:buChar char="v"/>
            </a:pPr>
            <a:r>
              <a:rPr lang="en-US" sz="2600" dirty="0">
                <a:solidFill>
                  <a:schemeClr val="bg1"/>
                </a:solidFill>
                <a:latin typeface="Times New Roman" panose="02020603050405020304" pitchFamily="18" charset="0"/>
                <a:cs typeface="Times New Roman" panose="02020603050405020304" pitchFamily="18" charset="0"/>
              </a:rPr>
              <a:t>Problem Statement</a:t>
            </a:r>
          </a:p>
          <a:p>
            <a:pPr marL="457200" indent="-457200">
              <a:lnSpc>
                <a:spcPct val="200000"/>
              </a:lnSpc>
              <a:buClr>
                <a:schemeClr val="bg1"/>
              </a:buClr>
              <a:buFont typeface="Wingdings" panose="05000000000000000000" pitchFamily="2" charset="2"/>
              <a:buChar char="v"/>
            </a:pPr>
            <a:r>
              <a:rPr lang="en-US" sz="2600" dirty="0">
                <a:solidFill>
                  <a:schemeClr val="bg1"/>
                </a:solidFill>
                <a:latin typeface="Times New Roman" panose="02020603050405020304" pitchFamily="18" charset="0"/>
                <a:cs typeface="Times New Roman" panose="02020603050405020304" pitchFamily="18" charset="0"/>
              </a:rPr>
              <a:t>Objectives</a:t>
            </a:r>
          </a:p>
          <a:p>
            <a:pPr marL="457200" indent="-457200">
              <a:lnSpc>
                <a:spcPct val="200000"/>
              </a:lnSpc>
              <a:buClr>
                <a:schemeClr val="bg1"/>
              </a:buClr>
              <a:buFont typeface="Wingdings" panose="05000000000000000000" pitchFamily="2" charset="2"/>
              <a:buChar char="v"/>
            </a:pPr>
            <a:r>
              <a:rPr lang="en-US" sz="2600" dirty="0">
                <a:solidFill>
                  <a:schemeClr val="bg1"/>
                </a:solidFill>
                <a:latin typeface="Times New Roman" panose="02020603050405020304" pitchFamily="18" charset="0"/>
                <a:cs typeface="Times New Roman" panose="02020603050405020304" pitchFamily="18" charset="0"/>
              </a:rPr>
              <a:t>Related Work &amp; Applications</a:t>
            </a:r>
          </a:p>
          <a:p>
            <a:pPr marL="457200" indent="-457200">
              <a:lnSpc>
                <a:spcPct val="200000"/>
              </a:lnSpc>
              <a:buClr>
                <a:schemeClr val="bg1"/>
              </a:buClr>
              <a:buFont typeface="Wingdings" panose="05000000000000000000" pitchFamily="2" charset="2"/>
              <a:buChar char="v"/>
            </a:pPr>
            <a:r>
              <a:rPr lang="en-US" sz="2600" dirty="0">
                <a:solidFill>
                  <a:schemeClr val="bg1"/>
                </a:solidFill>
                <a:latin typeface="Times New Roman" panose="02020603050405020304" pitchFamily="18" charset="0"/>
                <a:cs typeface="Times New Roman" panose="02020603050405020304" pitchFamily="18" charset="0"/>
              </a:rPr>
              <a:t>System Architecture</a:t>
            </a:r>
          </a:p>
          <a:p>
            <a:pPr marL="457200" indent="-457200">
              <a:lnSpc>
                <a:spcPct val="200000"/>
              </a:lnSpc>
              <a:buClr>
                <a:schemeClr val="bg1"/>
              </a:buClr>
              <a:buFont typeface="Wingdings" panose="05000000000000000000" pitchFamily="2" charset="2"/>
              <a:buChar char="v"/>
            </a:pPr>
            <a:endParaRPr lang="en-US" sz="2600" dirty="0">
              <a:solidFill>
                <a:schemeClr val="bg1"/>
              </a:solidFill>
              <a:latin typeface="Times New Roman" panose="02020603050405020304" pitchFamily="18" charset="0"/>
              <a:cs typeface="Times New Roman" panose="02020603050405020304" pitchFamily="18" charset="0"/>
            </a:endParaRPr>
          </a:p>
          <a:p>
            <a:pPr marL="457200" indent="-457200">
              <a:lnSpc>
                <a:spcPct val="200000"/>
              </a:lnSpc>
              <a:buClr>
                <a:schemeClr val="bg1"/>
              </a:buClr>
              <a:buFont typeface="Wingdings" panose="05000000000000000000" pitchFamily="2" charset="2"/>
              <a:buChar char="v"/>
            </a:pPr>
            <a:endParaRPr lang="en-US" sz="2600" dirty="0">
              <a:solidFill>
                <a:schemeClr val="bg1"/>
              </a:solidFill>
              <a:latin typeface="Times New Roman" panose="02020603050405020304" pitchFamily="18" charset="0"/>
              <a:cs typeface="Times New Roman" panose="02020603050405020304" pitchFamily="18" charset="0"/>
            </a:endParaRPr>
          </a:p>
          <a:p>
            <a:pPr marL="457200" indent="-457200">
              <a:lnSpc>
                <a:spcPct val="200000"/>
              </a:lnSpc>
              <a:buClr>
                <a:schemeClr val="bg1"/>
              </a:buClr>
              <a:buFont typeface="Wingdings" panose="05000000000000000000" pitchFamily="2" charset="2"/>
              <a:buChar char="v"/>
            </a:pPr>
            <a:endParaRPr lang="en-US" sz="2600" dirty="0">
              <a:solidFill>
                <a:schemeClr val="bg1"/>
              </a:solidFill>
              <a:latin typeface="Times New Roman" panose="02020603050405020304" pitchFamily="18" charset="0"/>
              <a:cs typeface="Times New Roman" panose="02020603050405020304" pitchFamily="18" charset="0"/>
            </a:endParaRPr>
          </a:p>
          <a:p>
            <a:pPr marL="457200" indent="-457200">
              <a:lnSpc>
                <a:spcPct val="200000"/>
              </a:lnSpc>
              <a:buClr>
                <a:schemeClr val="bg1"/>
              </a:buClr>
              <a:buFont typeface="Wingdings" panose="05000000000000000000" pitchFamily="2" charset="2"/>
              <a:buChar char="v"/>
            </a:pPr>
            <a:endParaRPr lang="en-US" sz="2600" dirty="0">
              <a:solidFill>
                <a:schemeClr val="bg1"/>
              </a:solidFill>
              <a:latin typeface="Times New Roman" panose="02020603050405020304" pitchFamily="18" charset="0"/>
              <a:cs typeface="Times New Roman" panose="02020603050405020304" pitchFamily="18" charset="0"/>
            </a:endParaRPr>
          </a:p>
          <a:p>
            <a:pPr marL="457200" indent="-457200">
              <a:lnSpc>
                <a:spcPct val="200000"/>
              </a:lnSpc>
              <a:buClr>
                <a:schemeClr val="bg1"/>
              </a:buClr>
              <a:buFont typeface="Wingdings" panose="05000000000000000000" pitchFamily="2" charset="2"/>
              <a:buChar char="v"/>
            </a:pPr>
            <a:endParaRPr lang="en-US" sz="2600" dirty="0">
              <a:solidFill>
                <a:schemeClr val="bg1"/>
              </a:solidFill>
              <a:latin typeface="Times New Roman" panose="02020603050405020304" pitchFamily="18" charset="0"/>
              <a:cs typeface="Times New Roman" panose="02020603050405020304" pitchFamily="18" charset="0"/>
            </a:endParaRPr>
          </a:p>
          <a:p>
            <a:pPr marL="457200" indent="-457200">
              <a:lnSpc>
                <a:spcPct val="200000"/>
              </a:lnSpc>
              <a:buClr>
                <a:schemeClr val="bg1"/>
              </a:buClr>
              <a:buFont typeface="Wingdings" panose="05000000000000000000" pitchFamily="2" charset="2"/>
              <a:buChar char="v"/>
            </a:pPr>
            <a:endParaRPr lang="en-US" sz="2600" dirty="0">
              <a:solidFill>
                <a:schemeClr val="bg1"/>
              </a:solidFill>
              <a:latin typeface="Times New Roman" panose="02020603050405020304" pitchFamily="18" charset="0"/>
              <a:cs typeface="Times New Roman" panose="02020603050405020304" pitchFamily="18" charset="0"/>
            </a:endParaRPr>
          </a:p>
          <a:p>
            <a:pPr marL="457200" indent="-457200">
              <a:lnSpc>
                <a:spcPct val="200000"/>
              </a:lnSpc>
              <a:buClr>
                <a:schemeClr val="bg1"/>
              </a:buClr>
              <a:buFont typeface="Wingdings" panose="05000000000000000000" pitchFamily="2" charset="2"/>
              <a:buChar char="v"/>
            </a:pPr>
            <a:r>
              <a:rPr lang="en-US" sz="2600" dirty="0">
                <a:solidFill>
                  <a:schemeClr val="bg1"/>
                </a:solidFill>
                <a:latin typeface="Times New Roman" panose="02020603050405020304" pitchFamily="18" charset="0"/>
                <a:cs typeface="Times New Roman" panose="02020603050405020304" pitchFamily="18" charset="0"/>
              </a:rPr>
              <a:t>Possible Techniques</a:t>
            </a:r>
          </a:p>
          <a:p>
            <a:pPr marL="457200" indent="-457200">
              <a:lnSpc>
                <a:spcPct val="200000"/>
              </a:lnSpc>
              <a:buClr>
                <a:schemeClr val="bg1"/>
              </a:buClr>
              <a:buFont typeface="Wingdings" panose="05000000000000000000" pitchFamily="2" charset="2"/>
              <a:buChar char="v"/>
            </a:pPr>
            <a:r>
              <a:rPr lang="en-US" sz="2600" dirty="0">
                <a:solidFill>
                  <a:schemeClr val="bg1"/>
                </a:solidFill>
                <a:latin typeface="Times New Roman" panose="02020603050405020304" pitchFamily="18" charset="0"/>
                <a:cs typeface="Times New Roman" panose="02020603050405020304" pitchFamily="18" charset="0"/>
              </a:rPr>
              <a:t>Conclusion</a:t>
            </a:r>
          </a:p>
          <a:p>
            <a:pPr marL="457200" indent="-457200">
              <a:lnSpc>
                <a:spcPct val="200000"/>
              </a:lnSpc>
              <a:buClr>
                <a:schemeClr val="bg1"/>
              </a:buClr>
              <a:buFont typeface="Wingdings" panose="05000000000000000000" pitchFamily="2" charset="2"/>
              <a:buChar char="v"/>
            </a:pPr>
            <a:r>
              <a:rPr lang="en-US" sz="2600" dirty="0">
                <a:solidFill>
                  <a:schemeClr val="bg1"/>
                </a:solidFill>
                <a:latin typeface="Times New Roman" panose="02020603050405020304" pitchFamily="18" charset="0"/>
                <a:cs typeface="Times New Roman" panose="02020603050405020304" pitchFamily="18" charset="0"/>
              </a:rPr>
              <a:t>Tools</a:t>
            </a:r>
          </a:p>
          <a:p>
            <a:pPr marL="457200" indent="-457200">
              <a:lnSpc>
                <a:spcPct val="200000"/>
              </a:lnSpc>
              <a:buClr>
                <a:schemeClr val="bg1"/>
              </a:buClr>
              <a:buFont typeface="Wingdings" panose="05000000000000000000" pitchFamily="2" charset="2"/>
              <a:buChar char="v"/>
            </a:pPr>
            <a:r>
              <a:rPr lang="en-US" sz="2600" dirty="0">
                <a:solidFill>
                  <a:schemeClr val="bg1"/>
                </a:solidFill>
                <a:latin typeface="Times New Roman" panose="02020603050405020304" pitchFamily="18" charset="0"/>
                <a:cs typeface="Times New Roman" panose="02020603050405020304" pitchFamily="18" charset="0"/>
              </a:rPr>
              <a:t>Time plan</a:t>
            </a:r>
          </a:p>
          <a:p>
            <a:pPr marL="457200" indent="-457200">
              <a:lnSpc>
                <a:spcPct val="200000"/>
              </a:lnSpc>
              <a:buClr>
                <a:schemeClr val="bg1"/>
              </a:buClr>
              <a:buFont typeface="Wingdings" panose="05000000000000000000" pitchFamily="2" charset="2"/>
              <a:buChar char="v"/>
            </a:pPr>
            <a:r>
              <a:rPr lang="en-US" sz="2600" dirty="0">
                <a:solidFill>
                  <a:schemeClr val="bg1"/>
                </a:solidFill>
                <a:latin typeface="Times New Roman" panose="02020603050405020304" pitchFamily="18" charset="0"/>
                <a:cs typeface="Times New Roman" panose="02020603050405020304" pitchFamily="18" charset="0"/>
              </a:rPr>
              <a:t>References</a:t>
            </a:r>
          </a:p>
          <a:p>
            <a:pPr marL="457200" indent="-457200">
              <a:lnSpc>
                <a:spcPct val="200000"/>
              </a:lnSpc>
              <a:buClr>
                <a:schemeClr val="bg1"/>
              </a:buClr>
              <a:buFont typeface="Wingdings" panose="05000000000000000000" pitchFamily="2" charset="2"/>
              <a:buChar char="v"/>
            </a:pPr>
            <a:endParaRPr lang="en-US" sz="2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58940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6085320"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Gripping Medicine Phase</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pic>
        <p:nvPicPr>
          <p:cNvPr id="9" name="Picture 8" descr="A grey mechanical arm with black screws">
            <a:extLst>
              <a:ext uri="{FF2B5EF4-FFF2-40B4-BE49-F238E27FC236}">
                <a16:creationId xmlns:a16="http://schemas.microsoft.com/office/drawing/2014/main" id="{3A41B8C6-34B3-527A-9A1D-EF503E59C6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67376" y="3067971"/>
            <a:ext cx="3051283" cy="3051283"/>
          </a:xfrm>
          <a:prstGeom prst="rect">
            <a:avLst/>
          </a:prstGeom>
        </p:spPr>
      </p:pic>
      <p:pic>
        <p:nvPicPr>
          <p:cNvPr id="2" name="Picture 1">
            <a:extLst>
              <a:ext uri="{FF2B5EF4-FFF2-40B4-BE49-F238E27FC236}">
                <a16:creationId xmlns:a16="http://schemas.microsoft.com/office/drawing/2014/main" id="{3C3EC42B-8F94-9F4B-4DC8-B81211A0A34D}"/>
              </a:ext>
            </a:extLst>
          </p:cNvPr>
          <p:cNvPicPr>
            <a:picLocks noChangeAspect="1"/>
          </p:cNvPicPr>
          <p:nvPr/>
        </p:nvPicPr>
        <p:blipFill>
          <a:blip r:embed="rId5">
            <a:extLst>
              <a:ext uri="{28A0092B-C50C-407E-A947-70E740481C1C}">
                <a14:useLocalDpi xmlns:a14="http://schemas.microsoft.com/office/drawing/2010/main" val="0"/>
              </a:ext>
            </a:extLst>
          </a:blip>
          <a:srcRect l="943" r="943"/>
          <a:stretch/>
        </p:blipFill>
        <p:spPr>
          <a:xfrm>
            <a:off x="526093" y="1370986"/>
            <a:ext cx="3282567" cy="1874979"/>
          </a:xfrm>
          <a:prstGeom prst="rect">
            <a:avLst/>
          </a:prstGeom>
          <a:ln>
            <a:noFill/>
          </a:ln>
          <a:effectLst>
            <a:softEdge rad="112500"/>
          </a:effectLst>
        </p:spPr>
      </p:pic>
      <p:sp>
        <p:nvSpPr>
          <p:cNvPr id="4" name="TextBox 3">
            <a:extLst>
              <a:ext uri="{FF2B5EF4-FFF2-40B4-BE49-F238E27FC236}">
                <a16:creationId xmlns:a16="http://schemas.microsoft.com/office/drawing/2014/main" id="{15354E5D-22CF-9B48-CA73-1F996E135CED}"/>
              </a:ext>
            </a:extLst>
          </p:cNvPr>
          <p:cNvSpPr txBox="1"/>
          <p:nvPr/>
        </p:nvSpPr>
        <p:spPr>
          <a:xfrm>
            <a:off x="6096000" y="2120949"/>
            <a:ext cx="5958956" cy="2831544"/>
          </a:xfrm>
          <a:prstGeom prst="rect">
            <a:avLst/>
          </a:prstGeom>
          <a:noFill/>
        </p:spPr>
        <p:txBody>
          <a:bodyPr wrap="square" rtlCol="0">
            <a:spAutoFit/>
          </a:bodyPr>
          <a:lstStyle/>
          <a:p>
            <a:r>
              <a:rPr lang="en-US" sz="2400" b="1" dirty="0">
                <a:solidFill>
                  <a:srgbClr val="FFE699"/>
                </a:solidFill>
              </a:rPr>
              <a:t>Common Disadvantages:</a:t>
            </a:r>
          </a:p>
          <a:p>
            <a:pPr marL="285750" indent="-285750">
              <a:buClr>
                <a:schemeClr val="bg1"/>
              </a:buClr>
              <a:buSzPct val="61000"/>
              <a:buFont typeface="Wingdings" panose="05000000000000000000" pitchFamily="2" charset="2"/>
              <a:buChar char="§"/>
            </a:pPr>
            <a:endParaRPr lang="en-US" b="1" dirty="0">
              <a:solidFill>
                <a:schemeClr val="bg1"/>
              </a:solidFill>
            </a:endParaRPr>
          </a:p>
          <a:p>
            <a:pPr marL="742950" lvl="1" indent="-285750">
              <a:buClr>
                <a:schemeClr val="bg1"/>
              </a:buClr>
              <a:buSzPct val="100000"/>
              <a:buFont typeface="Wingdings" panose="05000000000000000000" pitchFamily="2" charset="2"/>
              <a:buChar char="§"/>
            </a:pPr>
            <a:r>
              <a:rPr lang="en-US" sz="2000" dirty="0">
                <a:solidFill>
                  <a:schemeClr val="bg1"/>
                </a:solidFill>
              </a:rPr>
              <a:t>Needs slider to move in z-axis.</a:t>
            </a:r>
          </a:p>
          <a:p>
            <a:pPr marL="742950" lvl="1" indent="-285750">
              <a:buClr>
                <a:schemeClr val="bg1"/>
              </a:buClr>
              <a:buSzPct val="100000"/>
              <a:buFont typeface="Wingdings" panose="05000000000000000000" pitchFamily="2" charset="2"/>
              <a:buChar char="§"/>
            </a:pPr>
            <a:endParaRPr lang="en-US" sz="2000" dirty="0">
              <a:solidFill>
                <a:schemeClr val="bg1"/>
              </a:solidFill>
            </a:endParaRPr>
          </a:p>
          <a:p>
            <a:pPr marL="742950" lvl="1" indent="-285750">
              <a:buClr>
                <a:schemeClr val="bg1"/>
              </a:buClr>
              <a:buSzPct val="100000"/>
              <a:buFont typeface="Wingdings" panose="05000000000000000000" pitchFamily="2" charset="2"/>
              <a:buChar char="§"/>
            </a:pPr>
            <a:r>
              <a:rPr lang="en-US" sz="2000" dirty="0">
                <a:solidFill>
                  <a:schemeClr val="bg1"/>
                </a:solidFill>
              </a:rPr>
              <a:t>Needs Block and guider with slider</a:t>
            </a:r>
          </a:p>
          <a:p>
            <a:pPr marL="742950" lvl="1" indent="-285750">
              <a:buClr>
                <a:schemeClr val="bg1"/>
              </a:buClr>
              <a:buSzPct val="100000"/>
              <a:buFont typeface="Wingdings" panose="05000000000000000000" pitchFamily="2" charset="2"/>
              <a:buChar char="§"/>
            </a:pPr>
            <a:endParaRPr lang="en-US" sz="2000" dirty="0">
              <a:solidFill>
                <a:schemeClr val="bg1"/>
              </a:solidFill>
            </a:endParaRPr>
          </a:p>
          <a:p>
            <a:pPr marL="742950" lvl="1" indent="-285750">
              <a:buClr>
                <a:schemeClr val="bg1"/>
              </a:buClr>
              <a:buSzPct val="100000"/>
              <a:buFont typeface="Wingdings" panose="05000000000000000000" pitchFamily="2" charset="2"/>
              <a:buChar char="§"/>
            </a:pPr>
            <a:r>
              <a:rPr lang="en-US" sz="2000" dirty="0">
                <a:solidFill>
                  <a:schemeClr val="bg1"/>
                </a:solidFill>
              </a:rPr>
              <a:t>Extra cost with slider</a:t>
            </a:r>
          </a:p>
          <a:p>
            <a:endParaRPr lang="en-US" b="1" dirty="0">
              <a:solidFill>
                <a:srgbClr val="FFE699"/>
              </a:solidFill>
            </a:endParaRPr>
          </a:p>
          <a:p>
            <a:endParaRPr lang="en-US" dirty="0">
              <a:solidFill>
                <a:srgbClr val="FFE699"/>
              </a:solidFill>
            </a:endParaRPr>
          </a:p>
        </p:txBody>
      </p:sp>
    </p:spTree>
    <p:extLst>
      <p:ext uri="{BB962C8B-B14F-4D97-AF65-F5344CB8AC3E}">
        <p14:creationId xmlns:p14="http://schemas.microsoft.com/office/powerpoint/2010/main" val="18184035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2872902"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lang="en-US" sz="3400" b="1" dirty="0">
                <a:solidFill>
                  <a:schemeClr val="bg1"/>
                </a:solidFill>
                <a:latin typeface="Josefin Sans" pitchFamily="2" charset="0"/>
                <a:cs typeface="Akhbar MT" pitchFamily="2" charset="-78"/>
              </a:rPr>
              <a:t>Conclusion</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sp>
        <p:nvSpPr>
          <p:cNvPr id="3" name="TextBox 2">
            <a:extLst>
              <a:ext uri="{FF2B5EF4-FFF2-40B4-BE49-F238E27FC236}">
                <a16:creationId xmlns:a16="http://schemas.microsoft.com/office/drawing/2014/main" id="{F9AEAD52-33D5-4137-3C15-3ACDA45D8AC4}"/>
              </a:ext>
            </a:extLst>
          </p:cNvPr>
          <p:cNvSpPr txBox="1"/>
          <p:nvPr/>
        </p:nvSpPr>
        <p:spPr>
          <a:xfrm>
            <a:off x="526093" y="1370986"/>
            <a:ext cx="10748683" cy="4770537"/>
          </a:xfrm>
          <a:prstGeom prst="rect">
            <a:avLst/>
          </a:prstGeom>
          <a:noFill/>
        </p:spPr>
        <p:txBody>
          <a:bodyPr wrap="square" rtlCol="0">
            <a:spAutoFit/>
          </a:bodyPr>
          <a:lstStyle/>
          <a:p>
            <a:r>
              <a:rPr lang="en-US" sz="2400" dirty="0">
                <a:solidFill>
                  <a:schemeClr val="bg1"/>
                </a:solidFill>
                <a:latin typeface="Gudea"/>
              </a:rPr>
              <a:t>As Shown, we intend to make a fully automated pharmacy to get fewer mistakes are made, which means less work chasing up errors ,and all of this will be through:</a:t>
            </a:r>
          </a:p>
          <a:p>
            <a:pPr marL="342900" indent="-342900">
              <a:buFont typeface="Arial" panose="020B0604020202020204" pitchFamily="34" charset="0"/>
              <a:buChar char="•"/>
            </a:pPr>
            <a:r>
              <a:rPr lang="en-US" sz="2400" dirty="0">
                <a:solidFill>
                  <a:schemeClr val="bg1"/>
                </a:solidFill>
                <a:latin typeface="Gudea"/>
              </a:rPr>
              <a:t>High-speed Dispensing Robot with its two phases:</a:t>
            </a:r>
          </a:p>
          <a:p>
            <a:pPr marL="800100" lvl="1" indent="-342900">
              <a:buClr>
                <a:srgbClr val="FFE699"/>
              </a:buClr>
              <a:buFont typeface="Arial" panose="020B0604020202020204" pitchFamily="34" charset="0"/>
              <a:buChar char="•"/>
            </a:pPr>
            <a:r>
              <a:rPr lang="en-US" sz="2000" dirty="0">
                <a:solidFill>
                  <a:schemeClr val="bg1"/>
                </a:solidFill>
                <a:latin typeface="Gudea"/>
              </a:rPr>
              <a:t>Reaching medicine position phase</a:t>
            </a:r>
          </a:p>
          <a:p>
            <a:pPr marL="800100" lvl="1" indent="-342900">
              <a:buClr>
                <a:srgbClr val="FFE699"/>
              </a:buClr>
              <a:buFont typeface="Arial" panose="020B0604020202020204" pitchFamily="34" charset="0"/>
              <a:buChar char="•"/>
            </a:pPr>
            <a:r>
              <a:rPr lang="en-US" sz="2000" dirty="0">
                <a:solidFill>
                  <a:schemeClr val="bg1"/>
                </a:solidFill>
                <a:latin typeface="Gudea"/>
              </a:rPr>
              <a:t>Gripping medicine phase</a:t>
            </a:r>
          </a:p>
          <a:p>
            <a:pPr lvl="1"/>
            <a:endParaRPr lang="en-US" sz="2000" dirty="0">
              <a:solidFill>
                <a:schemeClr val="bg1"/>
              </a:solidFill>
              <a:latin typeface="Gudea"/>
            </a:endParaRPr>
          </a:p>
          <a:p>
            <a:pPr marL="342900" indent="-342900">
              <a:buClr>
                <a:schemeClr val="bg1"/>
              </a:buClr>
              <a:buFont typeface="Arial" panose="020B0604020202020204" pitchFamily="34" charset="0"/>
              <a:buChar char="•"/>
            </a:pPr>
            <a:r>
              <a:rPr lang="en-US" sz="2400" dirty="0">
                <a:solidFill>
                  <a:schemeClr val="bg1"/>
                </a:solidFill>
                <a:latin typeface="Gudea"/>
              </a:rPr>
              <a:t>Strong Software System with its components:</a:t>
            </a:r>
          </a:p>
          <a:p>
            <a:pPr marL="800100" lvl="1" indent="-342900">
              <a:buClr>
                <a:srgbClr val="FFE699"/>
              </a:buClr>
              <a:buFont typeface="Arial" panose="020B0604020202020204" pitchFamily="34" charset="0"/>
              <a:buChar char="•"/>
            </a:pPr>
            <a:r>
              <a:rPr lang="en-US" sz="2000" dirty="0">
                <a:solidFill>
                  <a:schemeClr val="bg1"/>
                </a:solidFill>
                <a:latin typeface="Gudea"/>
              </a:rPr>
              <a:t>Graph Algorithm</a:t>
            </a:r>
          </a:p>
          <a:p>
            <a:pPr marL="800100" lvl="1" indent="-342900">
              <a:buClr>
                <a:srgbClr val="FFE699"/>
              </a:buClr>
              <a:buFont typeface="Arial" panose="020B0604020202020204" pitchFamily="34" charset="0"/>
              <a:buChar char="•"/>
            </a:pPr>
            <a:r>
              <a:rPr lang="en-US" sz="2000" dirty="0">
                <a:solidFill>
                  <a:schemeClr val="bg1"/>
                </a:solidFill>
                <a:latin typeface="Gudea"/>
              </a:rPr>
              <a:t>Desktop Application</a:t>
            </a:r>
          </a:p>
          <a:p>
            <a:pPr marL="800100" lvl="1" indent="-342900">
              <a:buClr>
                <a:srgbClr val="FFE699"/>
              </a:buClr>
              <a:buFont typeface="Arial" panose="020B0604020202020204" pitchFamily="34" charset="0"/>
              <a:buChar char="•"/>
            </a:pPr>
            <a:r>
              <a:rPr lang="en-US" sz="2000" dirty="0">
                <a:solidFill>
                  <a:schemeClr val="bg1"/>
                </a:solidFill>
                <a:latin typeface="Gudea"/>
              </a:rPr>
              <a:t>Database</a:t>
            </a:r>
          </a:p>
          <a:p>
            <a:pPr marL="800100" lvl="1" indent="-342900">
              <a:buClr>
                <a:srgbClr val="FFE699"/>
              </a:buClr>
              <a:buFont typeface="Arial" panose="020B0604020202020204" pitchFamily="34" charset="0"/>
              <a:buChar char="•"/>
            </a:pPr>
            <a:r>
              <a:rPr lang="en-US" sz="2000" dirty="0">
                <a:solidFill>
                  <a:schemeClr val="bg1"/>
                </a:solidFill>
                <a:latin typeface="Gudea"/>
              </a:rPr>
              <a:t>Machine Learning</a:t>
            </a:r>
          </a:p>
          <a:p>
            <a:pPr marL="800100" lvl="1" indent="-342900">
              <a:buClr>
                <a:srgbClr val="FFE699"/>
              </a:buClr>
              <a:buFont typeface="Arial" panose="020B0604020202020204" pitchFamily="34" charset="0"/>
              <a:buChar char="•"/>
            </a:pPr>
            <a:r>
              <a:rPr lang="en-US" sz="2000" dirty="0">
                <a:solidFill>
                  <a:schemeClr val="bg1"/>
                </a:solidFill>
                <a:latin typeface="Gudea"/>
              </a:rPr>
              <a:t>IOT </a:t>
            </a:r>
          </a:p>
          <a:p>
            <a:pPr marL="800100" lvl="1" indent="-342900">
              <a:buFont typeface="Arial" panose="020B0604020202020204" pitchFamily="34" charset="0"/>
              <a:buChar char="•"/>
            </a:pPr>
            <a:endParaRPr lang="en-US" sz="2400" dirty="0">
              <a:solidFill>
                <a:schemeClr val="bg1"/>
              </a:solidFill>
              <a:latin typeface="Gudea"/>
            </a:endParaRPr>
          </a:p>
          <a:p>
            <a:pPr marL="800100" lvl="1" indent="-342900">
              <a:buFont typeface="Arial" panose="020B0604020202020204" pitchFamily="34" charset="0"/>
              <a:buChar char="•"/>
            </a:pPr>
            <a:endParaRPr lang="en-US" sz="2400" dirty="0">
              <a:solidFill>
                <a:schemeClr val="bg1"/>
              </a:solidFill>
              <a:latin typeface="Gudea"/>
            </a:endParaRPr>
          </a:p>
        </p:txBody>
      </p:sp>
    </p:spTree>
    <p:extLst>
      <p:ext uri="{BB962C8B-B14F-4D97-AF65-F5344CB8AC3E}">
        <p14:creationId xmlns:p14="http://schemas.microsoft.com/office/powerpoint/2010/main" val="3705974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1717137"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lang="en-US" sz="3400" b="1" dirty="0">
                <a:solidFill>
                  <a:prstClr val="white"/>
                </a:solidFill>
                <a:latin typeface="Josefin Sans" pitchFamily="2" charset="0"/>
                <a:cs typeface="Akhbar MT" pitchFamily="2" charset="-78"/>
              </a:rPr>
              <a:t>Tools</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pic>
        <p:nvPicPr>
          <p:cNvPr id="3" name="Picture 2" descr="A blue and yellow snake logo&#10;&#10;Description automatically generated">
            <a:extLst>
              <a:ext uri="{FF2B5EF4-FFF2-40B4-BE49-F238E27FC236}">
                <a16:creationId xmlns:a16="http://schemas.microsoft.com/office/drawing/2014/main" id="{76B28CDC-6E5D-677A-24B7-C70FADF5BD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272" y="2361987"/>
            <a:ext cx="1963417" cy="1811718"/>
          </a:xfrm>
          <a:prstGeom prst="rect">
            <a:avLst/>
          </a:prstGeom>
        </p:spPr>
      </p:pic>
      <p:pic>
        <p:nvPicPr>
          <p:cNvPr id="11" name="Picture 10" descr="A blue sphere with white wires and spheres&#10;&#10;Description automatically generated">
            <a:extLst>
              <a:ext uri="{FF2B5EF4-FFF2-40B4-BE49-F238E27FC236}">
                <a16:creationId xmlns:a16="http://schemas.microsoft.com/office/drawing/2014/main" id="{A6147D46-3E6A-BDED-EBBD-428D87EFA6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2363" y="2361987"/>
            <a:ext cx="2160695" cy="1941934"/>
          </a:xfrm>
          <a:prstGeom prst="rect">
            <a:avLst/>
          </a:prstGeom>
        </p:spPr>
      </p:pic>
      <p:pic>
        <p:nvPicPr>
          <p:cNvPr id="12" name="Picture 11">
            <a:extLst>
              <a:ext uri="{FF2B5EF4-FFF2-40B4-BE49-F238E27FC236}">
                <a16:creationId xmlns:a16="http://schemas.microsoft.com/office/drawing/2014/main" id="{511C5CBA-4168-D03C-1CFE-D8DD2578C0FD}"/>
              </a:ext>
            </a:extLst>
          </p:cNvPr>
          <p:cNvPicPr>
            <a:picLocks noChangeAspect="1"/>
          </p:cNvPicPr>
          <p:nvPr/>
        </p:nvPicPr>
        <p:blipFill>
          <a:blip r:embed="rId5"/>
          <a:stretch>
            <a:fillRect/>
          </a:stretch>
        </p:blipFill>
        <p:spPr>
          <a:xfrm>
            <a:off x="9535820" y="2427095"/>
            <a:ext cx="1963417" cy="1876826"/>
          </a:xfrm>
          <a:prstGeom prst="rect">
            <a:avLst/>
          </a:prstGeom>
        </p:spPr>
      </p:pic>
      <p:pic>
        <p:nvPicPr>
          <p:cNvPr id="15" name="Picture 14" descr="A blue and black logo&#10;&#10;Description automatically generated">
            <a:extLst>
              <a:ext uri="{FF2B5EF4-FFF2-40B4-BE49-F238E27FC236}">
                <a16:creationId xmlns:a16="http://schemas.microsoft.com/office/drawing/2014/main" id="{9AF28D11-F718-4BDF-7DF7-79FCC7553F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06690" y="2377347"/>
            <a:ext cx="2243210" cy="1811718"/>
          </a:xfrm>
          <a:prstGeom prst="rect">
            <a:avLst/>
          </a:prstGeom>
        </p:spPr>
      </p:pic>
    </p:spTree>
    <p:extLst>
      <p:ext uri="{BB962C8B-B14F-4D97-AF65-F5344CB8AC3E}">
        <p14:creationId xmlns:p14="http://schemas.microsoft.com/office/powerpoint/2010/main" val="21471689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1717137"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lang="en-US" sz="3400" b="1">
                <a:solidFill>
                  <a:prstClr val="white"/>
                </a:solidFill>
                <a:latin typeface="Josefin Sans" pitchFamily="2" charset="0"/>
                <a:cs typeface="Akhbar MT" pitchFamily="2" charset="-78"/>
              </a:rPr>
              <a:t>Tools</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pic>
        <p:nvPicPr>
          <p:cNvPr id="22" name="Picture 21" descr="A red cube with white letters on it&#10;&#10;Description automatically generated">
            <a:extLst>
              <a:ext uri="{FF2B5EF4-FFF2-40B4-BE49-F238E27FC236}">
                <a16:creationId xmlns:a16="http://schemas.microsoft.com/office/drawing/2014/main" id="{80820D04-38A8-5286-2C20-9A835DC25D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7400" y="2459095"/>
            <a:ext cx="2054440" cy="1938528"/>
          </a:xfrm>
          <a:prstGeom prst="rect">
            <a:avLst/>
          </a:prstGeom>
        </p:spPr>
      </p:pic>
      <p:pic>
        <p:nvPicPr>
          <p:cNvPr id="29" name="Picture 28" descr="A small metal and black device with a metal rod&#10;&#10;Description automatically generated with medium confidence">
            <a:extLst>
              <a:ext uri="{FF2B5EF4-FFF2-40B4-BE49-F238E27FC236}">
                <a16:creationId xmlns:a16="http://schemas.microsoft.com/office/drawing/2014/main" id="{5E820886-653B-3479-1347-9F27983AD4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9264" y="2467463"/>
            <a:ext cx="1981694" cy="1938528"/>
          </a:xfrm>
          <a:prstGeom prst="rect">
            <a:avLst/>
          </a:prstGeom>
        </p:spPr>
      </p:pic>
      <p:pic>
        <p:nvPicPr>
          <p:cNvPr id="30" name="Picture 29" descr="A black and gold electronic device&#10;&#10;Description automatically generated">
            <a:extLst>
              <a:ext uri="{FF2B5EF4-FFF2-40B4-BE49-F238E27FC236}">
                <a16:creationId xmlns:a16="http://schemas.microsoft.com/office/drawing/2014/main" id="{0ADEC874-DCC4-55F6-7E76-2CE29DEB8D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81118" y="2467463"/>
            <a:ext cx="2583211" cy="1938528"/>
          </a:xfrm>
          <a:prstGeom prst="rect">
            <a:avLst/>
          </a:prstGeom>
        </p:spPr>
      </p:pic>
      <p:pic>
        <p:nvPicPr>
          <p:cNvPr id="31" name="Picture 30" descr="A close-up of a machine&#10;&#10;Description automatically generated">
            <a:extLst>
              <a:ext uri="{FF2B5EF4-FFF2-40B4-BE49-F238E27FC236}">
                <a16:creationId xmlns:a16="http://schemas.microsoft.com/office/drawing/2014/main" id="{19DBB71D-5649-2828-5A45-85516AD8840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94489" y="2459095"/>
            <a:ext cx="1938528" cy="1938528"/>
          </a:xfrm>
          <a:prstGeom prst="rect">
            <a:avLst/>
          </a:prstGeom>
        </p:spPr>
      </p:pic>
    </p:spTree>
    <p:extLst>
      <p:ext uri="{BB962C8B-B14F-4D97-AF65-F5344CB8AC3E}">
        <p14:creationId xmlns:p14="http://schemas.microsoft.com/office/powerpoint/2010/main" val="7879734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a:extLst>
              <a:ext uri="{FF2B5EF4-FFF2-40B4-BE49-F238E27FC236}">
                <a16:creationId xmlns:a16="http://schemas.microsoft.com/office/drawing/2014/main" id="{C9398AD2-4A72-9B41-2F48-978670A4EE41}"/>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9" b="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C5866646-BB3B-6E74-F8AE-A61CDD838104}"/>
              </a:ext>
            </a:extLst>
          </p:cNvPr>
          <p:cNvSpPr txBox="1"/>
          <p:nvPr/>
        </p:nvSpPr>
        <p:spPr>
          <a:xfrm>
            <a:off x="526093" y="755433"/>
            <a:ext cx="2847254"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kumimoji="0" lang="en-US" sz="3400" b="1" i="0" u="none" strike="noStrike" kern="1200" cap="none" spc="0" normalizeH="0" baseline="0" noProof="0" dirty="0">
                <a:ln>
                  <a:noFill/>
                </a:ln>
                <a:solidFill>
                  <a:prstClr val="white"/>
                </a:solidFill>
                <a:effectLst/>
                <a:uLnTx/>
                <a:uFillTx/>
                <a:latin typeface="Josefin Sans" pitchFamily="2" charset="0"/>
                <a:ea typeface="+mn-ea"/>
                <a:cs typeface="Akhbar MT" pitchFamily="2" charset="-78"/>
              </a:rPr>
              <a:t>Time plan </a:t>
            </a:r>
          </a:p>
        </p:txBody>
      </p:sp>
    </p:spTree>
    <p:extLst>
      <p:ext uri="{BB962C8B-B14F-4D97-AF65-F5344CB8AC3E}">
        <p14:creationId xmlns:p14="http://schemas.microsoft.com/office/powerpoint/2010/main" val="91938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11555" y="23150"/>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2940228" cy="61555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
                <a:schemeClr val="bg1"/>
              </a:buClr>
              <a:buSzTx/>
              <a:buFont typeface="Wingdings" panose="05000000000000000000" pitchFamily="2" charset="2"/>
              <a:buChar char="v"/>
              <a:tabLst/>
              <a:defRPr/>
            </a:pPr>
            <a:r>
              <a:rPr lang="en-US" sz="3400" b="1" dirty="0">
                <a:solidFill>
                  <a:schemeClr val="bg1"/>
                </a:solidFill>
                <a:latin typeface="Josefin Sans" pitchFamily="2" charset="0"/>
                <a:cs typeface="Akhbar MT" pitchFamily="2" charset="-78"/>
              </a:rPr>
              <a:t>References</a:t>
            </a:r>
            <a:endParaRPr kumimoji="0" lang="en-US" sz="3400" b="1" i="0" u="none" strike="noStrike" kern="1200" cap="none" spc="0" normalizeH="0" baseline="0" noProof="0" dirty="0">
              <a:ln>
                <a:noFill/>
              </a:ln>
              <a:solidFill>
                <a:schemeClr val="accent4">
                  <a:lumMod val="40000"/>
                  <a:lumOff val="60000"/>
                </a:schemeClr>
              </a:solidFill>
              <a:effectLst/>
              <a:uLnTx/>
              <a:uFillTx/>
              <a:latin typeface="Josefin Sans" pitchFamily="2" charset="0"/>
              <a:ea typeface="+mn-ea"/>
              <a:cs typeface="Akhbar MT" pitchFamily="2" charset="-78"/>
            </a:endParaRPr>
          </a:p>
        </p:txBody>
      </p:sp>
      <p:sp>
        <p:nvSpPr>
          <p:cNvPr id="2" name="TextBox 1">
            <a:extLst>
              <a:ext uri="{FF2B5EF4-FFF2-40B4-BE49-F238E27FC236}">
                <a16:creationId xmlns:a16="http://schemas.microsoft.com/office/drawing/2014/main" id="{32BFCF7A-74FF-22C6-CAE9-499E8D92068F}"/>
              </a:ext>
            </a:extLst>
          </p:cNvPr>
          <p:cNvSpPr txBox="1"/>
          <p:nvPr/>
        </p:nvSpPr>
        <p:spPr>
          <a:xfrm>
            <a:off x="643054" y="1374057"/>
            <a:ext cx="10596282" cy="3631763"/>
          </a:xfrm>
          <a:prstGeom prst="rect">
            <a:avLst/>
          </a:prstGeom>
          <a:noFill/>
        </p:spPr>
        <p:txBody>
          <a:bodyPr wrap="square" rtlCol="0">
            <a:spAutoFit/>
          </a:bodyPr>
          <a:lstStyle/>
          <a:p>
            <a:r>
              <a:rPr lang="en-US" sz="2000" b="1" dirty="0">
                <a:solidFill>
                  <a:schemeClr val="bg1"/>
                </a:solidFill>
              </a:rPr>
              <a:t>Introduction:</a:t>
            </a:r>
          </a:p>
          <a:p>
            <a:pPr marL="800100" lvl="1" indent="-342900">
              <a:buClr>
                <a:schemeClr val="bg1"/>
              </a:buClr>
              <a:buFont typeface="Arial" panose="020B0604020202020204" pitchFamily="34" charset="0"/>
              <a:buChar char="•"/>
            </a:pPr>
            <a:r>
              <a:rPr lang="en-US" sz="1600" dirty="0">
                <a:hlinkClick r:id="rId3"/>
              </a:rPr>
              <a:t>Pharmacy Automation: The Ultimate Guide to Automating Your Pharmacy (pharmacymentor.com)</a:t>
            </a:r>
            <a:endParaRPr lang="en-US" sz="1600" b="1" dirty="0">
              <a:solidFill>
                <a:schemeClr val="bg1"/>
              </a:solidFill>
            </a:endParaRPr>
          </a:p>
          <a:p>
            <a:r>
              <a:rPr lang="en-US" sz="2000" b="1" dirty="0">
                <a:solidFill>
                  <a:schemeClr val="bg1"/>
                </a:solidFill>
              </a:rPr>
              <a:t>Problem Statement:</a:t>
            </a:r>
          </a:p>
          <a:p>
            <a:pPr marL="800100" lvl="1" indent="-342900">
              <a:buClr>
                <a:schemeClr val="bg1"/>
              </a:buClr>
              <a:buFont typeface="Arial" panose="020B0604020202020204" pitchFamily="34" charset="0"/>
              <a:buChar char="•"/>
            </a:pPr>
            <a:r>
              <a:rPr lang="en-US" sz="1600" dirty="0">
                <a:hlinkClick r:id="rId4"/>
              </a:rPr>
              <a:t>Cause of Death: Sloppy Doctors - TIME</a:t>
            </a:r>
            <a:endParaRPr lang="en-US" sz="1600" b="1" dirty="0">
              <a:solidFill>
                <a:schemeClr val="bg1"/>
              </a:solidFill>
            </a:endParaRPr>
          </a:p>
          <a:p>
            <a:r>
              <a:rPr lang="en-US" sz="2000" b="1" dirty="0">
                <a:solidFill>
                  <a:schemeClr val="bg1"/>
                </a:solidFill>
              </a:rPr>
              <a:t>Related Works:</a:t>
            </a:r>
            <a:endParaRPr lang="en-US" b="1" dirty="0">
              <a:solidFill>
                <a:schemeClr val="bg1"/>
              </a:solidFill>
            </a:endParaRPr>
          </a:p>
          <a:p>
            <a:pPr marL="742950" lvl="1" indent="-285750">
              <a:buClr>
                <a:schemeClr val="bg1"/>
              </a:buClr>
              <a:buFont typeface="Arial" panose="020B0604020202020204" pitchFamily="34" charset="0"/>
              <a:buChar char="•"/>
            </a:pPr>
            <a:r>
              <a:rPr lang="en-US" sz="1600" dirty="0">
                <a:hlinkClick r:id="rId5"/>
              </a:rPr>
              <a:t>(2952) Smart Pharmacy | </a:t>
            </a:r>
            <a:r>
              <a:rPr lang="ar-EG" sz="1600" dirty="0">
                <a:hlinkClick r:id="rId5"/>
              </a:rPr>
              <a:t>الصيدلية الذكية – </a:t>
            </a:r>
            <a:r>
              <a:rPr lang="en-US" sz="1600" dirty="0">
                <a:hlinkClick r:id="rId5"/>
              </a:rPr>
              <a:t>YouTube</a:t>
            </a:r>
            <a:endParaRPr lang="en-US" sz="1600" dirty="0"/>
          </a:p>
          <a:p>
            <a:pPr marL="742950" lvl="1" indent="-285750">
              <a:buClr>
                <a:schemeClr val="bg1"/>
              </a:buClr>
              <a:buFont typeface="Arial" panose="020B0604020202020204" pitchFamily="34" charset="0"/>
              <a:buChar char="•"/>
            </a:pPr>
            <a:r>
              <a:rPr lang="ar-EG" sz="1600" dirty="0">
                <a:hlinkClick r:id="rId6"/>
              </a:rPr>
              <a:t>(2952) صيدلية إلكترونية ونظارة للمكفوفين.. مشروعات تخرج لطلاب جامعة كفر الشيخ باستخدام "الذكاء الاصطناعي" - </a:t>
            </a:r>
            <a:r>
              <a:rPr lang="en-US" sz="1600" dirty="0">
                <a:hlinkClick r:id="rId6"/>
              </a:rPr>
              <a:t>YouTube</a:t>
            </a:r>
            <a:endParaRPr lang="en-US" sz="1600" b="1" dirty="0">
              <a:solidFill>
                <a:schemeClr val="bg1"/>
              </a:solidFill>
            </a:endParaRPr>
          </a:p>
          <a:p>
            <a:r>
              <a:rPr lang="en-US" sz="2000" b="1" dirty="0">
                <a:solidFill>
                  <a:schemeClr val="bg1"/>
                </a:solidFill>
              </a:rPr>
              <a:t>Grippers:</a:t>
            </a:r>
          </a:p>
          <a:p>
            <a:pPr marL="742950" lvl="1" indent="-285750">
              <a:buClr>
                <a:schemeClr val="bg1"/>
              </a:buClr>
              <a:buFont typeface="Arial" panose="020B0604020202020204" pitchFamily="34" charset="0"/>
              <a:buChar char="•"/>
            </a:pPr>
            <a:r>
              <a:rPr lang="en-US" sz="1600" dirty="0">
                <a:hlinkClick r:id="rId7"/>
              </a:rPr>
              <a:t>Robotic gripper with worm gears | 3D CAD Model Library | </a:t>
            </a:r>
            <a:r>
              <a:rPr lang="en-US" sz="1600" dirty="0" err="1">
                <a:hlinkClick r:id="rId7"/>
              </a:rPr>
              <a:t>GrabCAD</a:t>
            </a:r>
            <a:endParaRPr lang="en-US" sz="1600" b="1" dirty="0">
              <a:solidFill>
                <a:schemeClr val="bg1"/>
              </a:solidFill>
            </a:endParaRPr>
          </a:p>
          <a:p>
            <a:pPr marL="742950" lvl="1" indent="-285750">
              <a:buClr>
                <a:schemeClr val="bg1"/>
              </a:buClr>
              <a:buFont typeface="Arial" panose="020B0604020202020204" pitchFamily="34" charset="0"/>
              <a:buChar char="•"/>
            </a:pPr>
            <a:r>
              <a:rPr lang="en-US" sz="1600" dirty="0">
                <a:hlinkClick r:id="rId8"/>
              </a:rPr>
              <a:t>Robot Servo Motor Gripper | 3D CAD Model Library | </a:t>
            </a:r>
            <a:r>
              <a:rPr lang="en-US" sz="1600" dirty="0" err="1">
                <a:hlinkClick r:id="rId8"/>
              </a:rPr>
              <a:t>GrabCAD</a:t>
            </a:r>
            <a:endParaRPr lang="en-US" sz="1600" dirty="0"/>
          </a:p>
          <a:p>
            <a:pPr>
              <a:buClr>
                <a:schemeClr val="bg1"/>
              </a:buClr>
            </a:pPr>
            <a:r>
              <a:rPr lang="en-US" sz="2000" b="1" dirty="0">
                <a:solidFill>
                  <a:schemeClr val="bg1"/>
                </a:solidFill>
              </a:rPr>
              <a:t>Sliders:</a:t>
            </a:r>
            <a:endParaRPr lang="en-US" sz="1600" b="1" dirty="0">
              <a:solidFill>
                <a:schemeClr val="bg1"/>
              </a:solidFill>
            </a:endParaRPr>
          </a:p>
          <a:p>
            <a:pPr marL="742950" lvl="1" indent="-285750">
              <a:buClr>
                <a:schemeClr val="bg1"/>
              </a:buClr>
              <a:buFont typeface="Arial" panose="020B0604020202020204" pitchFamily="34" charset="0"/>
              <a:buChar char="•"/>
            </a:pPr>
            <a:r>
              <a:rPr lang="en-US" sz="1600" dirty="0">
                <a:hlinkClick r:id="rId9"/>
              </a:rPr>
              <a:t>Schematic diagram of a vertical ball screw feed system.  | Download Scientific Diagram (researchgate.net)</a:t>
            </a:r>
            <a:endParaRPr lang="en-US" sz="1600" b="1" dirty="0">
              <a:solidFill>
                <a:schemeClr val="bg1"/>
              </a:solidFill>
            </a:endParaRPr>
          </a:p>
          <a:p>
            <a:pPr marL="742950" lvl="1" indent="-285750">
              <a:buClr>
                <a:schemeClr val="bg1"/>
              </a:buClr>
              <a:buFont typeface="Arial" panose="020B0604020202020204" pitchFamily="34" charset="0"/>
              <a:buChar char="•"/>
            </a:pPr>
            <a:r>
              <a:rPr lang="en-US" sz="1600" dirty="0">
                <a:hlinkClick r:id="rId10"/>
              </a:rPr>
              <a:t>Linear Actuator/Slide Belt Driven | 3D CAD Model Library | </a:t>
            </a:r>
            <a:r>
              <a:rPr lang="en-US" sz="1600" dirty="0" err="1">
                <a:hlinkClick r:id="rId10"/>
              </a:rPr>
              <a:t>GrabCAD</a:t>
            </a:r>
            <a:endParaRPr lang="en-US" sz="1600" b="1" dirty="0">
              <a:solidFill>
                <a:schemeClr val="bg1"/>
              </a:solidFill>
            </a:endParaRPr>
          </a:p>
        </p:txBody>
      </p:sp>
    </p:spTree>
    <p:extLst>
      <p:ext uri="{BB962C8B-B14F-4D97-AF65-F5344CB8AC3E}">
        <p14:creationId xmlns:p14="http://schemas.microsoft.com/office/powerpoint/2010/main" val="37855948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6" name="TextBox 65">
            <a:extLst>
              <a:ext uri="{FF2B5EF4-FFF2-40B4-BE49-F238E27FC236}">
                <a16:creationId xmlns:a16="http://schemas.microsoft.com/office/drawing/2014/main" id="{A4C50DE9-E43F-0EFD-841F-62DF03D24DBC}"/>
              </a:ext>
            </a:extLst>
          </p:cNvPr>
          <p:cNvSpPr txBox="1"/>
          <p:nvPr/>
        </p:nvSpPr>
        <p:spPr>
          <a:xfrm>
            <a:off x="4350169" y="2828835"/>
            <a:ext cx="3491661" cy="1200329"/>
          </a:xfrm>
          <a:prstGeom prst="rect">
            <a:avLst/>
          </a:prstGeom>
          <a:noFill/>
        </p:spPr>
        <p:txBody>
          <a:bodyPr wrap="none" rtlCol="0">
            <a:spAutoFit/>
          </a:bodyPr>
          <a:lstStyle/>
          <a:p>
            <a:pPr algn="ctr"/>
            <a:r>
              <a:rPr lang="en-US" sz="7200" b="1" dirty="0">
                <a:solidFill>
                  <a:schemeClr val="bg1"/>
                </a:solidFill>
                <a:latin typeface="Josefin Sans" pitchFamily="2" charset="0"/>
                <a:cs typeface="Akhbar MT" pitchFamily="2" charset="-78"/>
              </a:rPr>
              <a:t>Thanks!</a:t>
            </a:r>
            <a:endParaRPr lang="en-US" sz="6600" dirty="0">
              <a:solidFill>
                <a:schemeClr val="bg1"/>
              </a:solidFill>
            </a:endParaRPr>
          </a:p>
        </p:txBody>
      </p:sp>
    </p:spTree>
    <p:extLst>
      <p:ext uri="{BB962C8B-B14F-4D97-AF65-F5344CB8AC3E}">
        <p14:creationId xmlns:p14="http://schemas.microsoft.com/office/powerpoint/2010/main" val="3664773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3243196"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dirty="0">
                <a:solidFill>
                  <a:schemeClr val="bg1"/>
                </a:solidFill>
                <a:latin typeface="Josefin Sans" pitchFamily="2" charset="0"/>
                <a:cs typeface="Akhbar MT" pitchFamily="2" charset="-78"/>
              </a:rPr>
              <a:t>Introduction</a:t>
            </a:r>
            <a:r>
              <a:rPr lang="en-US" dirty="0">
                <a:solidFill>
                  <a:schemeClr val="bg1"/>
                </a:solidFill>
              </a:rPr>
              <a:t> </a:t>
            </a:r>
          </a:p>
        </p:txBody>
      </p:sp>
      <p:sp>
        <p:nvSpPr>
          <p:cNvPr id="3" name="Google Shape;1567;p60">
            <a:extLst>
              <a:ext uri="{FF2B5EF4-FFF2-40B4-BE49-F238E27FC236}">
                <a16:creationId xmlns:a16="http://schemas.microsoft.com/office/drawing/2014/main" id="{1F1B90A9-75C0-0AE6-5C06-1314544B5881}"/>
              </a:ext>
            </a:extLst>
          </p:cNvPr>
          <p:cNvSpPr txBox="1">
            <a:spLocks/>
          </p:cNvSpPr>
          <p:nvPr/>
        </p:nvSpPr>
        <p:spPr>
          <a:xfrm>
            <a:off x="709809" y="1866695"/>
            <a:ext cx="10663042" cy="39280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L="457200" lvl="1" indent="0">
              <a:lnSpc>
                <a:spcPts val="3700"/>
              </a:lnSpc>
              <a:buClr>
                <a:srgbClr val="424242"/>
              </a:buClr>
              <a:buNone/>
              <a:defRPr/>
            </a:pPr>
            <a:r>
              <a:rPr kumimoji="0" lang="en-US" sz="2400" b="0" i="0" u="none" strike="noStrike" kern="0" cap="none" spc="0" normalizeH="0" baseline="0" noProof="0" dirty="0">
                <a:ln>
                  <a:noFill/>
                </a:ln>
                <a:solidFill>
                  <a:schemeClr val="bg1"/>
                </a:solidFill>
                <a:effectLst/>
                <a:uLnTx/>
                <a:uFillTx/>
                <a:latin typeface="Gudea"/>
                <a:sym typeface="Gudea"/>
              </a:rPr>
              <a:t>Pharmacy automation has existed since the 1960’s.</a:t>
            </a:r>
            <a:endParaRPr lang="en-US" sz="2400" kern="0" dirty="0">
              <a:solidFill>
                <a:schemeClr val="bg1"/>
              </a:solidFill>
            </a:endParaRPr>
          </a:p>
          <a:p>
            <a:pPr marL="457200" lvl="1" indent="0">
              <a:lnSpc>
                <a:spcPts val="3700"/>
              </a:lnSpc>
              <a:buClr>
                <a:srgbClr val="424242"/>
              </a:buClr>
              <a:buNone/>
              <a:defRPr/>
            </a:pPr>
            <a:r>
              <a:rPr kumimoji="0" lang="en-US" sz="2400" b="0" i="0" u="none" strike="noStrike" kern="0" cap="none" spc="0" normalizeH="0" baseline="0" noProof="0" dirty="0">
                <a:ln>
                  <a:noFill/>
                </a:ln>
                <a:solidFill>
                  <a:schemeClr val="bg1"/>
                </a:solidFill>
                <a:effectLst/>
                <a:uLnTx/>
                <a:uFillTx/>
                <a:latin typeface="Gudea"/>
                <a:sym typeface="Gudea"/>
              </a:rPr>
              <a:t>pharmacy </a:t>
            </a:r>
            <a:r>
              <a:rPr lang="en-US" sz="2400" kern="0" dirty="0">
                <a:solidFill>
                  <a:schemeClr val="bg1"/>
                </a:solidFill>
              </a:rPr>
              <a:t>automation</a:t>
            </a:r>
            <a:r>
              <a:rPr kumimoji="0" lang="en-US" sz="2400" b="0" i="0" u="none" strike="noStrike" kern="0" cap="none" spc="0" normalizeH="0" baseline="0" noProof="0" dirty="0">
                <a:ln>
                  <a:noFill/>
                </a:ln>
                <a:solidFill>
                  <a:schemeClr val="bg1"/>
                </a:solidFill>
                <a:effectLst/>
                <a:uLnTx/>
                <a:uFillTx/>
                <a:latin typeface="Gudea"/>
                <a:sym typeface="Gudea"/>
              </a:rPr>
              <a:t> includes: (Dispensing Robots, Prescription Reordering Apps, Electronic CD Registers,…).</a:t>
            </a:r>
            <a:endParaRPr lang="en-US" sz="2400" kern="0" dirty="0">
              <a:solidFill>
                <a:schemeClr val="bg1"/>
              </a:solidFill>
            </a:endParaRPr>
          </a:p>
          <a:p>
            <a:pPr marL="457200" lvl="1" indent="0">
              <a:lnSpc>
                <a:spcPts val="3700"/>
              </a:lnSpc>
              <a:buClr>
                <a:srgbClr val="424242"/>
              </a:buClr>
              <a:buNone/>
              <a:defRPr/>
            </a:pPr>
            <a:r>
              <a:rPr kumimoji="0" lang="en-US" sz="2400" b="0" i="0" u="none" strike="noStrike" kern="0" cap="none" spc="0" normalizeH="0" baseline="0" noProof="0" dirty="0">
                <a:ln>
                  <a:noFill/>
                </a:ln>
                <a:solidFill>
                  <a:schemeClr val="bg1"/>
                </a:solidFill>
                <a:effectLst/>
                <a:uLnTx/>
                <a:uFillTx/>
                <a:latin typeface="Gudea"/>
                <a:sym typeface="Gudea"/>
              </a:rPr>
              <a:t>pharmacy automation was classified in </a:t>
            </a:r>
            <a:r>
              <a:rPr kumimoji="0" lang="en-US" sz="2400" b="0" i="0" u="none" strike="noStrike" kern="0" cap="none" spc="0" normalizeH="0" baseline="0" noProof="0" dirty="0">
                <a:ln>
                  <a:noFill/>
                </a:ln>
                <a:solidFill>
                  <a:srgbClr val="FFE699"/>
                </a:solidFill>
                <a:effectLst/>
                <a:uLnTx/>
                <a:uFillTx/>
                <a:latin typeface="Gudea"/>
                <a:sym typeface="Gudea"/>
              </a:rPr>
              <a:t>5</a:t>
            </a:r>
            <a:r>
              <a:rPr kumimoji="0" lang="en-US" sz="2400" b="0" i="0" u="none" strike="noStrike" kern="0" cap="none" spc="0" normalizeH="0" baseline="0" noProof="0" dirty="0">
                <a:ln>
                  <a:noFill/>
                </a:ln>
                <a:solidFill>
                  <a:schemeClr val="bg1"/>
                </a:solidFill>
                <a:effectLst/>
                <a:uLnTx/>
                <a:uFillTx/>
                <a:latin typeface="Gudea"/>
                <a:sym typeface="Gudea"/>
              </a:rPr>
              <a:t> Levels.</a:t>
            </a:r>
          </a:p>
        </p:txBody>
      </p:sp>
      <p:pic>
        <p:nvPicPr>
          <p:cNvPr id="4" name="Picture 3" descr="A shelf with many binders">
            <a:extLst>
              <a:ext uri="{FF2B5EF4-FFF2-40B4-BE49-F238E27FC236}">
                <a16:creationId xmlns:a16="http://schemas.microsoft.com/office/drawing/2014/main" id="{C93D36D9-372D-577E-DB5C-387578D760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54073" y="3048281"/>
            <a:ext cx="4028118" cy="2680167"/>
          </a:xfrm>
          <a:prstGeom prst="rect">
            <a:avLst/>
          </a:prstGeom>
          <a:ln>
            <a:noFill/>
          </a:ln>
          <a:effectLst>
            <a:softEdge rad="112500"/>
          </a:effectLst>
        </p:spPr>
      </p:pic>
    </p:spTree>
    <p:extLst>
      <p:ext uri="{BB962C8B-B14F-4D97-AF65-F5344CB8AC3E}">
        <p14:creationId xmlns:p14="http://schemas.microsoft.com/office/powerpoint/2010/main" val="7775763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6648"/>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1120453" y="875354"/>
            <a:ext cx="6482865"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dirty="0">
                <a:solidFill>
                  <a:schemeClr val="bg1"/>
                </a:solidFill>
                <a:latin typeface="Josefin Sans" pitchFamily="2" charset="0"/>
                <a:cs typeface="Akhbar MT" pitchFamily="2" charset="-78"/>
              </a:rPr>
              <a:t>Important Questions To Ask</a:t>
            </a:r>
          </a:p>
        </p:txBody>
      </p:sp>
      <p:sp>
        <p:nvSpPr>
          <p:cNvPr id="2" name="Google Shape;1567;p60">
            <a:extLst>
              <a:ext uri="{FF2B5EF4-FFF2-40B4-BE49-F238E27FC236}">
                <a16:creationId xmlns:a16="http://schemas.microsoft.com/office/drawing/2014/main" id="{9100766F-B844-C2D0-863C-97A3A382827B}"/>
              </a:ext>
            </a:extLst>
          </p:cNvPr>
          <p:cNvSpPr txBox="1">
            <a:spLocks/>
          </p:cNvSpPr>
          <p:nvPr/>
        </p:nvSpPr>
        <p:spPr>
          <a:xfrm>
            <a:off x="1308127" y="1630787"/>
            <a:ext cx="9127463" cy="44717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L="800100" lvl="1" indent="-342900">
              <a:lnSpc>
                <a:spcPct val="200000"/>
              </a:lnSpc>
              <a:buClr>
                <a:srgbClr val="FFE699"/>
              </a:buClr>
              <a:buSzPct val="70000"/>
              <a:buFont typeface="Wingdings" panose="05000000000000000000" pitchFamily="2" charset="2"/>
              <a:buChar char="§"/>
              <a:defRPr/>
            </a:pPr>
            <a:r>
              <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rPr>
              <a:t>What does automating mean for a pharmacy?</a:t>
            </a:r>
          </a:p>
          <a:p>
            <a:pPr marL="800100" lvl="1" indent="-342900">
              <a:lnSpc>
                <a:spcPct val="200000"/>
              </a:lnSpc>
              <a:buClr>
                <a:srgbClr val="FFE699"/>
              </a:buClr>
              <a:buSzPct val="70000"/>
              <a:buFont typeface="Wingdings" panose="05000000000000000000" pitchFamily="2" charset="2"/>
              <a:buChar char="§"/>
              <a:defRPr/>
            </a:pPr>
            <a:r>
              <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rPr>
              <a:t>What is the first place in pharmacy where automation should start?</a:t>
            </a:r>
          </a:p>
          <a:p>
            <a:pPr marL="800100" lvl="1" indent="-342900">
              <a:lnSpc>
                <a:spcPct val="200000"/>
              </a:lnSpc>
              <a:buClr>
                <a:srgbClr val="FFE699"/>
              </a:buClr>
              <a:buSzPct val="70000"/>
              <a:buFont typeface="Wingdings" panose="05000000000000000000" pitchFamily="2" charset="2"/>
              <a:buChar char="§"/>
              <a:defRPr/>
            </a:pPr>
            <a:r>
              <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rPr>
              <a:t>Can the role of a pharmacist be automated?</a:t>
            </a:r>
          </a:p>
          <a:p>
            <a:pPr marL="800100" lvl="1" indent="-342900">
              <a:lnSpc>
                <a:spcPct val="200000"/>
              </a:lnSpc>
              <a:buClr>
                <a:srgbClr val="FFE699"/>
              </a:buClr>
              <a:buSzPct val="70000"/>
              <a:buFont typeface="Wingdings" panose="05000000000000000000" pitchFamily="2" charset="2"/>
              <a:buChar char="§"/>
              <a:defRPr/>
            </a:pPr>
            <a:r>
              <a:rPr kumimoji="0" lang="en-US" sz="2400" i="0" u="none" strike="noStrike" kern="0" cap="none" spc="0" normalizeH="0" baseline="0" noProof="0" dirty="0">
                <a:ln>
                  <a:noFill/>
                </a:ln>
                <a:solidFill>
                  <a:schemeClr val="bg1"/>
                </a:solidFill>
                <a:effectLst/>
                <a:uLnTx/>
                <a:uFillTx/>
                <a:latin typeface="Times New Roman" panose="02020603050405020304" pitchFamily="18" charset="0"/>
                <a:sym typeface="Gudea"/>
              </a:rPr>
              <a:t>Does automating mean fewer employees in the pharmacy?</a:t>
            </a:r>
          </a:p>
          <a:p>
            <a:pPr marL="914400" lvl="2" indent="0">
              <a:lnSpc>
                <a:spcPct val="200000"/>
              </a:lnSpc>
              <a:buClr>
                <a:srgbClr val="315354"/>
              </a:buClr>
              <a:buSzPct val="61000"/>
              <a:buNone/>
              <a:defRPr/>
            </a:pPr>
            <a:endParaRPr lang="en-US" sz="2000" kern="0" dirty="0">
              <a:solidFill>
                <a:schemeClr val="bg1"/>
              </a:solidFill>
              <a:latin typeface="Times New Roman" panose="02020603050405020304" pitchFamily="18" charset="0"/>
            </a:endParaRPr>
          </a:p>
          <a:p>
            <a:pPr marL="914400" lvl="2" indent="0">
              <a:lnSpc>
                <a:spcPct val="200000"/>
              </a:lnSpc>
              <a:buClr>
                <a:srgbClr val="315354"/>
              </a:buClr>
              <a:buSzPct val="61000"/>
              <a:buNone/>
              <a:defRPr/>
            </a:pPr>
            <a:endParaRPr kumimoji="0" lang="en-US" sz="2000" i="0" u="none" strike="noStrike" kern="0" cap="none" spc="0" normalizeH="0" baseline="0" noProof="0" dirty="0">
              <a:ln>
                <a:noFill/>
              </a:ln>
              <a:solidFill>
                <a:schemeClr val="bg1"/>
              </a:solidFill>
              <a:effectLst/>
              <a:uLnTx/>
              <a:uFillTx/>
              <a:latin typeface="Times New Roman" panose="02020603050405020304" pitchFamily="18" charset="0"/>
              <a:sym typeface="Gudea"/>
            </a:endParaRPr>
          </a:p>
          <a:p>
            <a:pPr marL="914400" lvl="2" indent="0">
              <a:lnSpc>
                <a:spcPct val="200000"/>
              </a:lnSpc>
              <a:buClr>
                <a:srgbClr val="315354"/>
              </a:buClr>
              <a:buSzPct val="61000"/>
              <a:buNone/>
              <a:defRPr/>
            </a:pPr>
            <a:endParaRPr kumimoji="0" lang="en-US" sz="2000" i="0" u="none" strike="noStrike" kern="0" cap="none" spc="0" normalizeH="0" baseline="0" noProof="0" dirty="0">
              <a:ln>
                <a:noFill/>
              </a:ln>
              <a:solidFill>
                <a:schemeClr val="bg1"/>
              </a:solidFill>
              <a:effectLst/>
              <a:uLnTx/>
              <a:uFillTx/>
              <a:latin typeface="Times New Roman" panose="02020603050405020304" pitchFamily="18" charset="0"/>
              <a:sym typeface="Gudea"/>
            </a:endParaRPr>
          </a:p>
        </p:txBody>
      </p:sp>
    </p:spTree>
    <p:extLst>
      <p:ext uri="{BB962C8B-B14F-4D97-AF65-F5344CB8AC3E}">
        <p14:creationId xmlns:p14="http://schemas.microsoft.com/office/powerpoint/2010/main" val="2327185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4801314"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dirty="0">
                <a:solidFill>
                  <a:schemeClr val="bg1"/>
                </a:solidFill>
                <a:latin typeface="Josefin Sans" pitchFamily="2" charset="0"/>
                <a:cs typeface="Akhbar MT" pitchFamily="2" charset="-78"/>
              </a:rPr>
              <a:t> Problem Statement</a:t>
            </a:r>
            <a:endParaRPr lang="en-US" dirty="0">
              <a:solidFill>
                <a:schemeClr val="bg1"/>
              </a:solidFill>
            </a:endParaRPr>
          </a:p>
        </p:txBody>
      </p:sp>
      <p:pic>
        <p:nvPicPr>
          <p:cNvPr id="10" name="Picture 9" descr="A close-up of a book">
            <a:extLst>
              <a:ext uri="{FF2B5EF4-FFF2-40B4-BE49-F238E27FC236}">
                <a16:creationId xmlns:a16="http://schemas.microsoft.com/office/drawing/2014/main" id="{35CE9C6F-3194-7AEC-C7AD-7BD13A1E1D70}"/>
              </a:ext>
            </a:extLst>
          </p:cNvPr>
          <p:cNvPicPr>
            <a:picLocks noChangeAspect="1"/>
          </p:cNvPicPr>
          <p:nvPr/>
        </p:nvPicPr>
        <p:blipFill rotWithShape="1">
          <a:blip r:embed="rId3">
            <a:extLst>
              <a:ext uri="{28A0092B-C50C-407E-A947-70E740481C1C}">
                <a14:useLocalDpi xmlns:a14="http://schemas.microsoft.com/office/drawing/2010/main" val="0"/>
              </a:ext>
            </a:extLst>
          </a:blip>
          <a:srcRect t="9023" b="9924"/>
          <a:stretch/>
        </p:blipFill>
        <p:spPr>
          <a:xfrm>
            <a:off x="3167605" y="1551007"/>
            <a:ext cx="5856790" cy="4363656"/>
          </a:xfrm>
          <a:prstGeom prst="rect">
            <a:avLst/>
          </a:prstGeom>
          <a:ln>
            <a:noFill/>
          </a:ln>
          <a:effectLst>
            <a:softEdge rad="112500"/>
          </a:effectLst>
        </p:spPr>
      </p:pic>
    </p:spTree>
    <p:extLst>
      <p:ext uri="{BB962C8B-B14F-4D97-AF65-F5344CB8AC3E}">
        <p14:creationId xmlns:p14="http://schemas.microsoft.com/office/powerpoint/2010/main" val="40613118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4801314"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dirty="0">
                <a:solidFill>
                  <a:schemeClr val="bg1"/>
                </a:solidFill>
                <a:latin typeface="Josefin Sans" pitchFamily="2" charset="0"/>
                <a:cs typeface="Akhbar MT" pitchFamily="2" charset="-78"/>
              </a:rPr>
              <a:t> Problem Statement</a:t>
            </a:r>
            <a:endParaRPr lang="en-US" dirty="0">
              <a:solidFill>
                <a:schemeClr val="bg1"/>
              </a:solidFill>
            </a:endParaRPr>
          </a:p>
        </p:txBody>
      </p:sp>
      <p:sp>
        <p:nvSpPr>
          <p:cNvPr id="3" name="Google Shape;1567;p60">
            <a:extLst>
              <a:ext uri="{FF2B5EF4-FFF2-40B4-BE49-F238E27FC236}">
                <a16:creationId xmlns:a16="http://schemas.microsoft.com/office/drawing/2014/main" id="{1F1B90A9-75C0-0AE6-5C06-1314544B5881}"/>
              </a:ext>
            </a:extLst>
          </p:cNvPr>
          <p:cNvSpPr txBox="1">
            <a:spLocks/>
          </p:cNvSpPr>
          <p:nvPr/>
        </p:nvSpPr>
        <p:spPr>
          <a:xfrm>
            <a:off x="727737" y="1519875"/>
            <a:ext cx="7555651" cy="51498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algn="l" fontAlgn="base">
              <a:buClr>
                <a:srgbClr val="FFE699"/>
              </a:buClr>
              <a:buSzPct val="70000"/>
              <a:buFont typeface="Wingdings" panose="05000000000000000000" pitchFamily="2" charset="2"/>
              <a:buChar char="§"/>
            </a:pPr>
            <a:r>
              <a:rPr lang="en-US" sz="2400" b="0" i="0" dirty="0">
                <a:solidFill>
                  <a:schemeClr val="bg1"/>
                </a:solidFill>
                <a:effectLst/>
                <a:latin typeface="Times New Roman" panose="02020603050405020304" pitchFamily="18" charset="0"/>
                <a:cs typeface="Times New Roman" panose="02020603050405020304" pitchFamily="18" charset="0"/>
              </a:rPr>
              <a:t>Doctors' sloppy handwriting kills more than </a:t>
            </a:r>
            <a:r>
              <a:rPr lang="en-US" sz="2400" b="0" i="0" dirty="0">
                <a:solidFill>
                  <a:srgbClr val="FFE699"/>
                </a:solidFill>
                <a:effectLst/>
                <a:latin typeface="Times New Roman" panose="02020603050405020304" pitchFamily="18" charset="0"/>
                <a:cs typeface="Times New Roman" panose="02020603050405020304" pitchFamily="18" charset="0"/>
              </a:rPr>
              <a:t>7,000</a:t>
            </a:r>
            <a:r>
              <a:rPr lang="en-US" sz="2400" b="0" i="0" dirty="0">
                <a:solidFill>
                  <a:schemeClr val="bg1"/>
                </a:solidFill>
                <a:effectLst/>
                <a:latin typeface="Times New Roman" panose="02020603050405020304" pitchFamily="18" charset="0"/>
                <a:cs typeface="Times New Roman" panose="02020603050405020304" pitchFamily="18" charset="0"/>
              </a:rPr>
              <a:t> people annually. </a:t>
            </a:r>
          </a:p>
          <a:p>
            <a:pPr algn="l" fontAlgn="base">
              <a:buClr>
                <a:srgbClr val="FFE699"/>
              </a:buClr>
              <a:buSzPct val="70000"/>
            </a:pPr>
            <a:r>
              <a:rPr lang="en-US" sz="2400" b="0" i="0" dirty="0">
                <a:solidFill>
                  <a:schemeClr val="bg1"/>
                </a:solidFill>
                <a:effectLst/>
                <a:latin typeface="Times New Roman" panose="02020603050405020304" pitchFamily="18" charset="0"/>
                <a:cs typeface="Times New Roman" panose="02020603050405020304" pitchFamily="18" charset="0"/>
              </a:rPr>
              <a:t>according to a July </a:t>
            </a:r>
            <a:r>
              <a:rPr lang="en-US" sz="2400" b="0" i="0" dirty="0">
                <a:solidFill>
                  <a:srgbClr val="FFE699"/>
                </a:solidFill>
                <a:effectLst/>
                <a:latin typeface="Times New Roman" panose="02020603050405020304" pitchFamily="18" charset="0"/>
                <a:cs typeface="Times New Roman" panose="02020603050405020304" pitchFamily="18" charset="0"/>
              </a:rPr>
              <a:t>2006</a:t>
            </a:r>
            <a:r>
              <a:rPr lang="en-US" sz="2400" b="0" i="0" dirty="0">
                <a:solidFill>
                  <a:schemeClr val="bg1"/>
                </a:solidFill>
                <a:effectLst/>
                <a:latin typeface="Times New Roman" panose="02020603050405020304" pitchFamily="18" charset="0"/>
                <a:cs typeface="Times New Roman" panose="02020603050405020304" pitchFamily="18" charset="0"/>
              </a:rPr>
              <a:t> report from the National Academies of Science's Institute of Medicine (</a:t>
            </a:r>
            <a:r>
              <a:rPr lang="en-US" sz="2400" b="0" i="0" dirty="0">
                <a:solidFill>
                  <a:srgbClr val="FFE699"/>
                </a:solidFill>
                <a:effectLst/>
                <a:latin typeface="Times New Roman" panose="02020603050405020304" pitchFamily="18" charset="0"/>
                <a:cs typeface="Times New Roman" panose="02020603050405020304" pitchFamily="18" charset="0"/>
              </a:rPr>
              <a:t>IOM</a:t>
            </a:r>
            <a:r>
              <a:rPr lang="en-US" sz="2400" b="0" i="0" dirty="0">
                <a:solidFill>
                  <a:schemeClr val="bg1"/>
                </a:solidFill>
                <a:effectLst/>
                <a:latin typeface="Times New Roman" panose="02020603050405020304" pitchFamily="18" charset="0"/>
                <a:cs typeface="Times New Roman" panose="02020603050405020304" pitchFamily="18" charset="0"/>
              </a:rPr>
              <a:t>), preventable medication mistakes also injure more than </a:t>
            </a:r>
            <a:r>
              <a:rPr lang="en-US" sz="2400" b="0" i="0" dirty="0">
                <a:solidFill>
                  <a:srgbClr val="FFE699"/>
                </a:solidFill>
                <a:effectLst/>
                <a:latin typeface="Times New Roman" panose="02020603050405020304" pitchFamily="18" charset="0"/>
                <a:cs typeface="Times New Roman" panose="02020603050405020304" pitchFamily="18" charset="0"/>
              </a:rPr>
              <a:t>1.5</a:t>
            </a:r>
            <a:r>
              <a:rPr lang="en-US" sz="2400" b="0" i="0" dirty="0">
                <a:solidFill>
                  <a:schemeClr val="bg1"/>
                </a:solidFill>
                <a:effectLst/>
                <a:latin typeface="Times New Roman" panose="02020603050405020304" pitchFamily="18" charset="0"/>
                <a:cs typeface="Times New Roman" panose="02020603050405020304" pitchFamily="18" charset="0"/>
              </a:rPr>
              <a:t> million Americans annually.</a:t>
            </a:r>
          </a:p>
          <a:p>
            <a:pPr algn="l" fontAlgn="base">
              <a:buClr>
                <a:srgbClr val="FFE699"/>
              </a:buClr>
              <a:buSzPct val="70000"/>
            </a:pPr>
            <a:r>
              <a:rPr lang="en-US" sz="2400" b="0" i="0" dirty="0">
                <a:solidFill>
                  <a:schemeClr val="bg1"/>
                </a:solidFill>
                <a:effectLst/>
                <a:latin typeface="Times New Roman" panose="02020603050405020304" pitchFamily="18" charset="0"/>
                <a:cs typeface="Times New Roman" panose="02020603050405020304" pitchFamily="18" charset="0"/>
              </a:rPr>
              <a:t>illegible writing on some of the </a:t>
            </a:r>
            <a:r>
              <a:rPr lang="en-US" sz="2400" b="0" i="0" dirty="0">
                <a:solidFill>
                  <a:srgbClr val="FFE699"/>
                </a:solidFill>
                <a:effectLst/>
                <a:latin typeface="Times New Roman" panose="02020603050405020304" pitchFamily="18" charset="0"/>
                <a:cs typeface="Times New Roman" panose="02020603050405020304" pitchFamily="18" charset="0"/>
              </a:rPr>
              <a:t>3.2</a:t>
            </a:r>
            <a:r>
              <a:rPr lang="en-US" sz="2400" b="0" i="0" dirty="0">
                <a:solidFill>
                  <a:schemeClr val="bg1"/>
                </a:solidFill>
                <a:effectLst/>
                <a:latin typeface="Times New Roman" panose="02020603050405020304" pitchFamily="18" charset="0"/>
                <a:cs typeface="Times New Roman" panose="02020603050405020304" pitchFamily="18" charset="0"/>
              </a:rPr>
              <a:t> billion prescriptions written in the U.S. every year.</a:t>
            </a:r>
          </a:p>
          <a:p>
            <a:pPr marL="152400" indent="0" algn="l" fontAlgn="base">
              <a:buClr>
                <a:srgbClr val="FFE699"/>
              </a:buClr>
              <a:buSzPct val="70000"/>
              <a:buNone/>
            </a:pPr>
            <a:endParaRPr lang="en-US" sz="2400" b="0" i="0" dirty="0">
              <a:solidFill>
                <a:schemeClr val="bg1"/>
              </a:solidFill>
              <a:effectLst/>
              <a:latin typeface="Times New Roman" panose="02020603050405020304" pitchFamily="18" charset="0"/>
              <a:cs typeface="Times New Roman" panose="02020603050405020304" pitchFamily="18" charset="0"/>
            </a:endParaRPr>
          </a:p>
          <a:p>
            <a:pPr marL="609600" lvl="1" indent="0" fontAlgn="base">
              <a:buClr>
                <a:srgbClr val="FFE699"/>
              </a:buClr>
              <a:buSzPct val="70000"/>
              <a:buNone/>
            </a:pPr>
            <a:r>
              <a:rPr lang="en-US" sz="1600" b="0" i="0" dirty="0">
                <a:solidFill>
                  <a:schemeClr val="bg1"/>
                </a:solidFill>
                <a:effectLst/>
                <a:latin typeface="Times New Roman" panose="02020603050405020304" pitchFamily="18" charset="0"/>
                <a:cs typeface="Times New Roman" panose="02020603050405020304" pitchFamily="18" charset="0"/>
              </a:rPr>
              <a:t>[Cause of Death: Sloppy Doctors]</a:t>
            </a:r>
          </a:p>
          <a:p>
            <a:pPr marL="609600" lvl="1" indent="0" fontAlgn="base">
              <a:buClr>
                <a:srgbClr val="FFE699"/>
              </a:buClr>
              <a:buSzPct val="70000"/>
              <a:buNone/>
            </a:pPr>
            <a:r>
              <a:rPr lang="en-US" sz="1600" b="0" i="0" dirty="0">
                <a:solidFill>
                  <a:schemeClr val="bg1"/>
                </a:solidFill>
                <a:effectLst/>
                <a:latin typeface="Times New Roman" panose="02020603050405020304" pitchFamily="18" charset="0"/>
                <a:cs typeface="Times New Roman" panose="02020603050405020304" pitchFamily="18" charset="0"/>
              </a:rPr>
              <a:t>By Jeremy Caplan Monday, Jan. 15, 2007</a:t>
            </a:r>
          </a:p>
          <a:p>
            <a:pPr marL="152400" indent="0" algn="l" fontAlgn="base">
              <a:buClr>
                <a:srgbClr val="FFE699"/>
              </a:buClr>
              <a:buSzPct val="70000"/>
              <a:buNone/>
            </a:pPr>
            <a:endParaRPr lang="en-US" sz="2400" b="0" i="0" dirty="0">
              <a:solidFill>
                <a:schemeClr val="bg1"/>
              </a:solidFill>
              <a:effectLst/>
              <a:latin typeface="Times New Roman" panose="02020603050405020304" pitchFamily="18" charset="0"/>
              <a:cs typeface="Times New Roman" panose="02020603050405020304" pitchFamily="18" charset="0"/>
            </a:endParaRPr>
          </a:p>
        </p:txBody>
      </p:sp>
      <p:pic>
        <p:nvPicPr>
          <p:cNvPr id="10" name="Picture 9" descr="A close-up of a book">
            <a:extLst>
              <a:ext uri="{FF2B5EF4-FFF2-40B4-BE49-F238E27FC236}">
                <a16:creationId xmlns:a16="http://schemas.microsoft.com/office/drawing/2014/main" id="{35CE9C6F-3194-7AEC-C7AD-7BD13A1E1D70}"/>
              </a:ext>
            </a:extLst>
          </p:cNvPr>
          <p:cNvPicPr>
            <a:picLocks noChangeAspect="1"/>
          </p:cNvPicPr>
          <p:nvPr/>
        </p:nvPicPr>
        <p:blipFill rotWithShape="1">
          <a:blip r:embed="rId3">
            <a:extLst>
              <a:ext uri="{28A0092B-C50C-407E-A947-70E740481C1C}">
                <a14:useLocalDpi xmlns:a14="http://schemas.microsoft.com/office/drawing/2010/main" val="0"/>
              </a:ext>
            </a:extLst>
          </a:blip>
          <a:srcRect t="9023" b="9924"/>
          <a:stretch/>
        </p:blipFill>
        <p:spPr>
          <a:xfrm>
            <a:off x="8159005" y="2160494"/>
            <a:ext cx="3563470" cy="2899190"/>
          </a:xfrm>
          <a:prstGeom prst="rect">
            <a:avLst/>
          </a:prstGeom>
          <a:ln>
            <a:noFill/>
          </a:ln>
          <a:effectLst>
            <a:softEdge rad="112500"/>
          </a:effectLst>
        </p:spPr>
      </p:pic>
    </p:spTree>
    <p:extLst>
      <p:ext uri="{BB962C8B-B14F-4D97-AF65-F5344CB8AC3E}">
        <p14:creationId xmlns:p14="http://schemas.microsoft.com/office/powerpoint/2010/main" val="22402465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ark room with shelves of items&#10;&#10;Description automatically generated">
            <a:extLst>
              <a:ext uri="{FF2B5EF4-FFF2-40B4-BE49-F238E27FC236}">
                <a16:creationId xmlns:a16="http://schemas.microsoft.com/office/drawing/2014/main" id="{70B6A757-9670-D942-A3CB-5F1D34C799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E77B9E79-6EF1-9CA2-6E26-BC40CC0948EE}"/>
              </a:ext>
            </a:extLst>
          </p:cNvPr>
          <p:cNvSpPr txBox="1"/>
          <p:nvPr/>
        </p:nvSpPr>
        <p:spPr>
          <a:xfrm>
            <a:off x="526093" y="755433"/>
            <a:ext cx="2884123" cy="615553"/>
          </a:xfrm>
          <a:prstGeom prst="rect">
            <a:avLst/>
          </a:prstGeom>
          <a:noFill/>
        </p:spPr>
        <p:txBody>
          <a:bodyPr wrap="none" rtlCol="0">
            <a:spAutoFit/>
          </a:bodyPr>
          <a:lstStyle/>
          <a:p>
            <a:pPr marL="457200" indent="-457200">
              <a:buClr>
                <a:schemeClr val="bg1"/>
              </a:buClr>
              <a:buFont typeface="Wingdings" panose="05000000000000000000" pitchFamily="2" charset="2"/>
              <a:buChar char="v"/>
            </a:pPr>
            <a:r>
              <a:rPr lang="en-US" sz="3400" b="1">
                <a:solidFill>
                  <a:schemeClr val="bg1"/>
                </a:solidFill>
                <a:latin typeface="Josefin Sans" pitchFamily="2" charset="0"/>
                <a:cs typeface="Akhbar MT" pitchFamily="2" charset="-78"/>
              </a:rPr>
              <a:t>Objectives</a:t>
            </a:r>
            <a:r>
              <a:rPr lang="en-US">
                <a:solidFill>
                  <a:schemeClr val="bg1"/>
                </a:solidFill>
              </a:rPr>
              <a:t> </a:t>
            </a:r>
            <a:endParaRPr lang="en-US" dirty="0">
              <a:solidFill>
                <a:schemeClr val="bg1"/>
              </a:solidFill>
            </a:endParaRPr>
          </a:p>
        </p:txBody>
      </p:sp>
      <p:sp>
        <p:nvSpPr>
          <p:cNvPr id="3" name="Google Shape;1567;p60">
            <a:extLst>
              <a:ext uri="{FF2B5EF4-FFF2-40B4-BE49-F238E27FC236}">
                <a16:creationId xmlns:a16="http://schemas.microsoft.com/office/drawing/2014/main" id="{1F1B90A9-75C0-0AE6-5C06-1314544B5881}"/>
              </a:ext>
            </a:extLst>
          </p:cNvPr>
          <p:cNvSpPr txBox="1">
            <a:spLocks/>
          </p:cNvSpPr>
          <p:nvPr/>
        </p:nvSpPr>
        <p:spPr>
          <a:xfrm>
            <a:off x="709808" y="1460886"/>
            <a:ext cx="10772383" cy="46416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Gudea"/>
              <a:buChar char="●"/>
              <a:defRPr sz="1600" b="0" i="0" u="none" strike="noStrike" cap="none">
                <a:solidFill>
                  <a:schemeClr val="dk1"/>
                </a:solidFill>
                <a:latin typeface="Gudea"/>
                <a:ea typeface="Gudea"/>
                <a:cs typeface="Gudea"/>
                <a:sym typeface="Gudea"/>
              </a:defRPr>
            </a:lvl1pPr>
            <a:lvl2pPr marL="914400" marR="0" lvl="1"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2pPr>
            <a:lvl3pPr marL="1371600" marR="0" lvl="2"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3pPr>
            <a:lvl4pPr marL="1828800" marR="0" lvl="3"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4pPr>
            <a:lvl5pPr marL="2286000" marR="0" lvl="4"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5pPr>
            <a:lvl6pPr marL="2743200" marR="0" lvl="5"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6pPr>
            <a:lvl7pPr marL="3200400" marR="0" lvl="6"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7pPr>
            <a:lvl8pPr marL="3657600" marR="0" lvl="7"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8pPr>
            <a:lvl9pPr marL="4114800" marR="0" lvl="8" indent="-304800" algn="l" rtl="0">
              <a:lnSpc>
                <a:spcPct val="100000"/>
              </a:lnSpc>
              <a:spcBef>
                <a:spcPts val="0"/>
              </a:spcBef>
              <a:spcAft>
                <a:spcPts val="0"/>
              </a:spcAft>
              <a:buClr>
                <a:schemeClr val="dk1"/>
              </a:buClr>
              <a:buSzPts val="1200"/>
              <a:buFont typeface="Gudea"/>
              <a:buChar char="■"/>
              <a:defRPr sz="1200" b="0" i="0" u="none" strike="noStrike" cap="none">
                <a:solidFill>
                  <a:schemeClr val="dk1"/>
                </a:solidFill>
                <a:latin typeface="Gudea"/>
                <a:ea typeface="Gudea"/>
                <a:cs typeface="Gudea"/>
                <a:sym typeface="Gudea"/>
              </a:defRPr>
            </a:lvl9pPr>
          </a:lstStyle>
          <a:p>
            <a:pPr marL="800100" lvl="1" indent="-342900">
              <a:lnSpc>
                <a:spcPct val="150000"/>
              </a:lnSpc>
              <a:buClr>
                <a:srgbClr val="FFE699"/>
              </a:buClr>
              <a:buSzPct val="61000"/>
              <a:buFont typeface="Wingdings" panose="05000000000000000000" pitchFamily="2" charset="2"/>
              <a:buChar char="q"/>
              <a:defRPr/>
            </a:pPr>
            <a:r>
              <a:rPr kumimoji="0" lang="en-US" sz="2400" b="0" i="0" u="none" strike="noStrike" kern="0" cap="none" spc="0" normalizeH="0" baseline="0" noProof="0" dirty="0">
                <a:ln>
                  <a:noFill/>
                </a:ln>
                <a:solidFill>
                  <a:schemeClr val="bg1"/>
                </a:solidFill>
                <a:effectLst/>
                <a:uLnTx/>
                <a:uFillTx/>
                <a:latin typeface="Times New Roman" panose="02020603050405020304" pitchFamily="18" charset="0"/>
                <a:sym typeface="Gudea"/>
              </a:rPr>
              <a:t>Make the pharmacy almost fully automated</a:t>
            </a:r>
          </a:p>
          <a:p>
            <a:pPr marL="800100" lvl="1" indent="-342900">
              <a:lnSpc>
                <a:spcPct val="150000"/>
              </a:lnSpc>
              <a:buClr>
                <a:srgbClr val="FFE699"/>
              </a:buClr>
              <a:buSzPct val="61000"/>
              <a:buFont typeface="Wingdings" panose="05000000000000000000" pitchFamily="2" charset="2"/>
              <a:buChar char="q"/>
              <a:defRPr/>
            </a:pPr>
            <a:r>
              <a:rPr kumimoji="0" lang="en-US" sz="2400" b="0" i="0" u="none" strike="noStrike" kern="0" cap="none" spc="0" normalizeH="0" baseline="0" noProof="0" dirty="0">
                <a:ln>
                  <a:noFill/>
                </a:ln>
                <a:solidFill>
                  <a:schemeClr val="bg1"/>
                </a:solidFill>
                <a:effectLst/>
                <a:uLnTx/>
                <a:uFillTx/>
                <a:latin typeface="Times New Roman" panose="02020603050405020304" pitchFamily="18" charset="0"/>
                <a:sym typeface="Gudea"/>
              </a:rPr>
              <a:t>Speeding up the process of purchasing medicines through our </a:t>
            </a:r>
            <a:r>
              <a:rPr kumimoji="0" lang="en-US" sz="2400" b="1" i="0" u="none" strike="noStrike" kern="0" cap="none" spc="0" normalizeH="0" baseline="0" noProof="0" dirty="0">
                <a:ln>
                  <a:noFill/>
                </a:ln>
                <a:solidFill>
                  <a:srgbClr val="FFE699"/>
                </a:solidFill>
                <a:effectLst/>
                <a:uLnTx/>
                <a:uFillTx/>
                <a:latin typeface="Times New Roman" panose="02020603050405020304" pitchFamily="18" charset="0"/>
                <a:sym typeface="Gudea"/>
              </a:rPr>
              <a:t>High-</a:t>
            </a:r>
            <a:r>
              <a:rPr lang="en-US" sz="2400" b="1" kern="0" dirty="0">
                <a:solidFill>
                  <a:srgbClr val="FFE699"/>
                </a:solidFill>
                <a:latin typeface="Times New Roman" panose="02020603050405020304" pitchFamily="18" charset="0"/>
              </a:rPr>
              <a:t>S</a:t>
            </a:r>
            <a:r>
              <a:rPr kumimoji="0" lang="en-US" sz="2400" b="1" i="0" u="none" strike="noStrike" kern="0" cap="none" spc="0" normalizeH="0" baseline="0" noProof="0" dirty="0">
                <a:ln>
                  <a:noFill/>
                </a:ln>
                <a:solidFill>
                  <a:srgbClr val="FFE699"/>
                </a:solidFill>
                <a:effectLst/>
                <a:uLnTx/>
                <a:uFillTx/>
                <a:latin typeface="Times New Roman" panose="02020603050405020304" pitchFamily="18" charset="0"/>
                <a:sym typeface="Gudea"/>
              </a:rPr>
              <a:t>peed </a:t>
            </a:r>
            <a:r>
              <a:rPr lang="en-US" sz="2400" b="1" kern="0" dirty="0">
                <a:solidFill>
                  <a:srgbClr val="FFE699"/>
                </a:solidFill>
                <a:latin typeface="Times New Roman" panose="02020603050405020304" pitchFamily="18" charset="0"/>
              </a:rPr>
              <a:t>D</a:t>
            </a:r>
            <a:r>
              <a:rPr kumimoji="0" lang="en-US" sz="2400" b="1" i="0" u="none" strike="noStrike" kern="0" cap="none" spc="0" normalizeH="0" baseline="0" noProof="0" dirty="0" err="1">
                <a:ln>
                  <a:noFill/>
                </a:ln>
                <a:solidFill>
                  <a:srgbClr val="FFE699"/>
                </a:solidFill>
                <a:effectLst/>
                <a:uLnTx/>
                <a:uFillTx/>
                <a:latin typeface="Times New Roman" panose="02020603050405020304" pitchFamily="18" charset="0"/>
                <a:sym typeface="Gudea"/>
              </a:rPr>
              <a:t>ispensing</a:t>
            </a:r>
            <a:r>
              <a:rPr kumimoji="0" lang="en-US" sz="2400" b="1" i="0" u="none" strike="noStrike" kern="0" cap="none" spc="0" normalizeH="0" baseline="0" noProof="0" dirty="0">
                <a:ln>
                  <a:noFill/>
                </a:ln>
                <a:solidFill>
                  <a:srgbClr val="FFE699"/>
                </a:solidFill>
                <a:effectLst/>
                <a:uLnTx/>
                <a:uFillTx/>
                <a:latin typeface="Times New Roman" panose="02020603050405020304" pitchFamily="18" charset="0"/>
                <a:sym typeface="Gudea"/>
              </a:rPr>
              <a:t> Robot</a:t>
            </a:r>
            <a:endParaRPr kumimoji="0" lang="en-US" sz="2400" b="0" i="0" u="none" strike="noStrike" kern="0" cap="none" spc="0" normalizeH="0" baseline="0" noProof="0" dirty="0">
              <a:ln>
                <a:noFill/>
              </a:ln>
              <a:solidFill>
                <a:schemeClr val="bg1"/>
              </a:solidFill>
              <a:effectLst/>
              <a:uLnTx/>
              <a:uFillTx/>
              <a:latin typeface="Times New Roman" panose="02020603050405020304" pitchFamily="18" charset="0"/>
              <a:sym typeface="Gudea"/>
            </a:endParaRPr>
          </a:p>
          <a:p>
            <a:pPr marL="800100" lvl="1" indent="-342900">
              <a:lnSpc>
                <a:spcPct val="150000"/>
              </a:lnSpc>
              <a:buClr>
                <a:srgbClr val="FFE699"/>
              </a:buClr>
              <a:buSzPct val="61000"/>
              <a:buFont typeface="Wingdings" panose="05000000000000000000" pitchFamily="2" charset="2"/>
              <a:buChar char="q"/>
              <a:defRPr/>
            </a:pPr>
            <a:r>
              <a:rPr kumimoji="0" lang="en-US" sz="2400" b="0" i="0" u="none" strike="noStrike" kern="0" cap="none" spc="0" normalizeH="0" baseline="0" noProof="0" dirty="0">
                <a:ln>
                  <a:noFill/>
                </a:ln>
                <a:solidFill>
                  <a:schemeClr val="bg1"/>
                </a:solidFill>
                <a:effectLst/>
                <a:uLnTx/>
                <a:uFillTx/>
                <a:latin typeface="Times New Roman" panose="02020603050405020304" pitchFamily="18" charset="0"/>
                <a:sym typeface="Gudea"/>
              </a:rPr>
              <a:t>Make the prescription , CD registers and all inventory documents Electronic through </a:t>
            </a:r>
            <a:r>
              <a:rPr lang="en-US" sz="2400" kern="0" dirty="0">
                <a:solidFill>
                  <a:schemeClr val="bg1"/>
                </a:solidFill>
                <a:latin typeface="Times New Roman" panose="02020603050405020304" pitchFamily="18" charset="0"/>
              </a:rPr>
              <a:t>our</a:t>
            </a:r>
            <a:r>
              <a:rPr kumimoji="0" lang="en-US" sz="2400" b="0" i="0" u="none" strike="noStrike" kern="0" cap="none" spc="0" normalizeH="0" baseline="0" noProof="0" dirty="0">
                <a:ln>
                  <a:noFill/>
                </a:ln>
                <a:solidFill>
                  <a:schemeClr val="bg1"/>
                </a:solidFill>
                <a:effectLst/>
                <a:uLnTx/>
                <a:uFillTx/>
                <a:latin typeface="Times New Roman" panose="02020603050405020304" pitchFamily="18" charset="0"/>
                <a:sym typeface="Gudea"/>
              </a:rPr>
              <a:t> </a:t>
            </a:r>
            <a:r>
              <a:rPr kumimoji="0" lang="en-US" sz="2400" b="1" i="0" u="none" strike="noStrike" kern="0" cap="none" spc="0" normalizeH="0" baseline="0" noProof="0" dirty="0">
                <a:ln>
                  <a:noFill/>
                </a:ln>
                <a:solidFill>
                  <a:srgbClr val="FFE699"/>
                </a:solidFill>
                <a:effectLst/>
                <a:uLnTx/>
                <a:uFillTx/>
                <a:latin typeface="Times New Roman" panose="02020603050405020304" pitchFamily="18" charset="0"/>
                <a:sym typeface="Gudea"/>
              </a:rPr>
              <a:t>Desktop </a:t>
            </a:r>
            <a:r>
              <a:rPr lang="en-US" sz="2400" b="1" kern="0" dirty="0">
                <a:solidFill>
                  <a:srgbClr val="FFE699"/>
                </a:solidFill>
                <a:latin typeface="Times New Roman" panose="02020603050405020304" pitchFamily="18" charset="0"/>
              </a:rPr>
              <a:t>A</a:t>
            </a:r>
            <a:r>
              <a:rPr kumimoji="0" lang="en-US" sz="2400" b="1" i="0" u="none" strike="noStrike" kern="0" cap="none" spc="0" normalizeH="0" baseline="0" noProof="0" dirty="0" err="1">
                <a:ln>
                  <a:noFill/>
                </a:ln>
                <a:solidFill>
                  <a:srgbClr val="FFE699"/>
                </a:solidFill>
                <a:effectLst/>
                <a:uLnTx/>
                <a:uFillTx/>
                <a:latin typeface="Times New Roman" panose="02020603050405020304" pitchFamily="18" charset="0"/>
                <a:sym typeface="Gudea"/>
              </a:rPr>
              <a:t>pplication</a:t>
            </a:r>
            <a:endParaRPr kumimoji="0" lang="en-US" sz="2400" b="0" i="0" u="none" strike="noStrike" kern="0" cap="none" spc="0" normalizeH="0" baseline="0" noProof="0" dirty="0">
              <a:ln>
                <a:noFill/>
              </a:ln>
              <a:solidFill>
                <a:schemeClr val="bg1"/>
              </a:solidFill>
              <a:effectLst/>
              <a:uLnTx/>
              <a:uFillTx/>
              <a:latin typeface="Times New Roman" panose="02020603050405020304" pitchFamily="18" charset="0"/>
              <a:sym typeface="Gudea"/>
            </a:endParaRPr>
          </a:p>
          <a:p>
            <a:pPr marL="800100" lvl="1" indent="-342900">
              <a:lnSpc>
                <a:spcPct val="150000"/>
              </a:lnSpc>
              <a:buClr>
                <a:srgbClr val="FFE699"/>
              </a:buClr>
              <a:buSzPct val="61000"/>
              <a:buFont typeface="Wingdings" panose="05000000000000000000" pitchFamily="2" charset="2"/>
              <a:buChar char="q"/>
              <a:defRPr/>
            </a:pPr>
            <a:r>
              <a:rPr lang="en-US" sz="2400" kern="0" dirty="0">
                <a:solidFill>
                  <a:schemeClr val="bg1"/>
                </a:solidFill>
                <a:latin typeface="Times New Roman" panose="02020603050405020304" pitchFamily="18" charset="0"/>
              </a:rPr>
              <a:t>Tracking and predicting medicine consumption through our </a:t>
            </a:r>
            <a:r>
              <a:rPr lang="en-US" sz="2400" b="1" kern="0" dirty="0">
                <a:solidFill>
                  <a:srgbClr val="FFE699"/>
                </a:solidFill>
                <a:latin typeface="Times New Roman" panose="02020603050405020304" pitchFamily="18" charset="0"/>
              </a:rPr>
              <a:t>Machine-Learning Model</a:t>
            </a:r>
          </a:p>
        </p:txBody>
      </p:sp>
    </p:spTree>
    <p:extLst>
      <p:ext uri="{BB962C8B-B14F-4D97-AF65-F5344CB8AC3E}">
        <p14:creationId xmlns:p14="http://schemas.microsoft.com/office/powerpoint/2010/main" val="844510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2503</TotalTime>
  <Words>3768</Words>
  <Application>Microsoft Office PowerPoint</Application>
  <PresentationFormat>Widescreen</PresentationFormat>
  <Paragraphs>328</Paragraphs>
  <Slides>46</Slides>
  <Notes>7</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46</vt:i4>
      </vt:variant>
    </vt:vector>
  </HeadingPairs>
  <TitlesOfParts>
    <vt:vector size="57" baseType="lpstr">
      <vt:lpstr>Algerian</vt:lpstr>
      <vt:lpstr>Arial</vt:lpstr>
      <vt:lpstr>Calibri</vt:lpstr>
      <vt:lpstr>Calibri Light</vt:lpstr>
      <vt:lpstr>Gudea</vt:lpstr>
      <vt:lpstr>Josefin Sans</vt:lpstr>
      <vt:lpstr>Söhne</vt:lpstr>
      <vt:lpstr>Times New Roman</vt:lpstr>
      <vt:lpstr>Wingdings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Implementation and Impact</vt:lpstr>
      <vt:lpstr>King Faisal Specialist Hospital, Saudi Arabia  Comprehensive Approach: Robotic dispensing, adherence, patient monitoring Results: 20% error reduction, 5% improved safety, 10% adherence, 3% fewer readmissions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سهيله سعيد حسن شديد</dc:creator>
  <cp:lastModifiedBy>Abdullah Walid</cp:lastModifiedBy>
  <cp:revision>98</cp:revision>
  <dcterms:created xsi:type="dcterms:W3CDTF">2023-11-22T15:42:20Z</dcterms:created>
  <dcterms:modified xsi:type="dcterms:W3CDTF">2023-11-28T21:01:21Z</dcterms:modified>
</cp:coreProperties>
</file>

<file path=docProps/thumbnail.jpeg>
</file>